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30" r:id="rId4"/>
  </p:sldMasterIdLst>
  <p:notesMasterIdLst>
    <p:notesMasterId r:id="rId51"/>
  </p:notesMasterIdLst>
  <p:handoutMasterIdLst>
    <p:handoutMasterId r:id="rId52"/>
  </p:handoutMasterIdLst>
  <p:sldIdLst>
    <p:sldId id="676" r:id="rId5"/>
    <p:sldId id="724" r:id="rId6"/>
    <p:sldId id="678" r:id="rId7"/>
    <p:sldId id="679" r:id="rId8"/>
    <p:sldId id="680" r:id="rId9"/>
    <p:sldId id="725" r:id="rId10"/>
    <p:sldId id="682" r:id="rId11"/>
    <p:sldId id="683" r:id="rId12"/>
    <p:sldId id="684" r:id="rId13"/>
    <p:sldId id="685" r:id="rId14"/>
    <p:sldId id="686" r:id="rId15"/>
    <p:sldId id="689" r:id="rId16"/>
    <p:sldId id="690" r:id="rId17"/>
    <p:sldId id="691" r:id="rId18"/>
    <p:sldId id="693" r:id="rId19"/>
    <p:sldId id="692" r:id="rId20"/>
    <p:sldId id="727" r:id="rId21"/>
    <p:sldId id="694" r:id="rId22"/>
    <p:sldId id="695" r:id="rId23"/>
    <p:sldId id="696" r:id="rId24"/>
    <p:sldId id="697" r:id="rId25"/>
    <p:sldId id="698" r:id="rId26"/>
    <p:sldId id="699" r:id="rId27"/>
    <p:sldId id="700" r:id="rId28"/>
    <p:sldId id="701" r:id="rId29"/>
    <p:sldId id="702" r:id="rId30"/>
    <p:sldId id="726" r:id="rId31"/>
    <p:sldId id="704" r:id="rId32"/>
    <p:sldId id="705" r:id="rId33"/>
    <p:sldId id="706" r:id="rId34"/>
    <p:sldId id="707" r:id="rId35"/>
    <p:sldId id="708" r:id="rId36"/>
    <p:sldId id="709" r:id="rId37"/>
    <p:sldId id="710" r:id="rId38"/>
    <p:sldId id="730" r:id="rId39"/>
    <p:sldId id="711" r:id="rId40"/>
    <p:sldId id="712" r:id="rId41"/>
    <p:sldId id="713" r:id="rId42"/>
    <p:sldId id="714" r:id="rId43"/>
    <p:sldId id="728" r:id="rId44"/>
    <p:sldId id="729" r:id="rId45"/>
    <p:sldId id="715" r:id="rId46"/>
    <p:sldId id="716" r:id="rId47"/>
    <p:sldId id="717" r:id="rId48"/>
    <p:sldId id="718" r:id="rId49"/>
    <p:sldId id="719" r:id="rId50"/>
  </p:sldIdLst>
  <p:sldSz cx="9144000" cy="5715000" type="screen16x10"/>
  <p:notesSz cx="6797675" cy="9926638"/>
  <p:defaultTextStyle>
    <a:defPPr>
      <a:defRPr lang="en-US"/>
    </a:defPPr>
    <a:lvl1pPr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1pPr>
    <a:lvl2pPr marL="4572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2pPr>
    <a:lvl3pPr marL="9144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3pPr>
    <a:lvl4pPr marL="13716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4pPr>
    <a:lvl5pPr marL="18288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5pPr>
    <a:lvl6pPr marL="2286000" algn="l" defTabSz="914400" rtl="0" eaLnBrk="1" latinLnBrk="0" hangingPunct="1">
      <a:defRPr sz="2600" b="1" kern="1200">
        <a:solidFill>
          <a:schemeClr val="bg1"/>
        </a:solidFill>
        <a:latin typeface="Arial" pitchFamily="34" charset="0"/>
        <a:ea typeface="ＭＳ Ｐゴシック"/>
        <a:cs typeface="ＭＳ Ｐゴシック"/>
      </a:defRPr>
    </a:lvl6pPr>
    <a:lvl7pPr marL="2743200" algn="l" defTabSz="914400" rtl="0" eaLnBrk="1" latinLnBrk="0" hangingPunct="1">
      <a:defRPr sz="2600" b="1" kern="1200">
        <a:solidFill>
          <a:schemeClr val="bg1"/>
        </a:solidFill>
        <a:latin typeface="Arial" pitchFamily="34" charset="0"/>
        <a:ea typeface="ＭＳ Ｐゴシック"/>
        <a:cs typeface="ＭＳ Ｐゴシック"/>
      </a:defRPr>
    </a:lvl7pPr>
    <a:lvl8pPr marL="3200400" algn="l" defTabSz="914400" rtl="0" eaLnBrk="1" latinLnBrk="0" hangingPunct="1">
      <a:defRPr sz="2600" b="1" kern="1200">
        <a:solidFill>
          <a:schemeClr val="bg1"/>
        </a:solidFill>
        <a:latin typeface="Arial" pitchFamily="34" charset="0"/>
        <a:ea typeface="ＭＳ Ｐゴシック"/>
        <a:cs typeface="ＭＳ Ｐゴシック"/>
      </a:defRPr>
    </a:lvl8pPr>
    <a:lvl9pPr marL="3657600" algn="l" defTabSz="914400" rtl="0" eaLnBrk="1" latinLnBrk="0" hangingPunct="1">
      <a:defRPr sz="2600" b="1" kern="1200">
        <a:solidFill>
          <a:schemeClr val="bg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3352" userDrawn="1">
          <p15:clr>
            <a:srgbClr val="A4A3A4"/>
          </p15:clr>
        </p15:guide>
        <p15:guide id="2" orient="horz" pos="3137" userDrawn="1">
          <p15:clr>
            <a:srgbClr val="A4A3A4"/>
          </p15:clr>
        </p15:guide>
        <p15:guide id="3" orient="horz" pos="748" userDrawn="1">
          <p15:clr>
            <a:srgbClr val="A4A3A4"/>
          </p15:clr>
        </p15:guide>
        <p15:guide id="4" orient="horz" pos="938" userDrawn="1">
          <p15:clr>
            <a:srgbClr val="A4A3A4"/>
          </p15:clr>
        </p15:guide>
        <p15:guide id="5" pos="5461" userDrawn="1">
          <p15:clr>
            <a:srgbClr val="A4A3A4"/>
          </p15:clr>
        </p15:guide>
        <p15:guide id="6" pos="950" userDrawn="1">
          <p15:clr>
            <a:srgbClr val="A4A3A4"/>
          </p15:clr>
        </p15:guide>
        <p15:guide id="7" pos="224"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8E00"/>
    <a:srgbClr val="000000"/>
    <a:srgbClr val="14A5BF"/>
    <a:srgbClr val="3BB6CE"/>
    <a:srgbClr val="154800"/>
    <a:srgbClr val="2A8799"/>
    <a:srgbClr val="7AB800"/>
    <a:srgbClr val="F0AB00"/>
    <a:srgbClr val="FF5800"/>
    <a:srgbClr val="D8F0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9" autoAdjust="0"/>
    <p:restoredTop sz="95742" autoAdjust="0"/>
  </p:normalViewPr>
  <p:slideViewPr>
    <p:cSldViewPr>
      <p:cViewPr varScale="1">
        <p:scale>
          <a:sx n="131" d="100"/>
          <a:sy n="131" d="100"/>
        </p:scale>
        <p:origin x="864" y="114"/>
      </p:cViewPr>
      <p:guideLst>
        <p:guide orient="horz" pos="3352"/>
        <p:guide orient="horz" pos="3137"/>
        <p:guide orient="horz" pos="748"/>
        <p:guide orient="horz" pos="938"/>
        <p:guide pos="5461"/>
        <p:guide pos="950"/>
        <p:guide pos="224"/>
      </p:guideLst>
    </p:cSldViewPr>
  </p:slideViewPr>
  <p:outlineViewPr>
    <p:cViewPr>
      <p:scale>
        <a:sx n="33" d="100"/>
        <a:sy n="33" d="100"/>
      </p:scale>
      <p:origin x="0" y="0"/>
    </p:cViewPr>
  </p:outlineViewPr>
  <p:notesTextViewPr>
    <p:cViewPr>
      <p:scale>
        <a:sx n="75" d="100"/>
        <a:sy n="75" d="100"/>
      </p:scale>
      <p:origin x="0" y="0"/>
    </p:cViewPr>
  </p:notesTextViewPr>
  <p:sorterViewPr>
    <p:cViewPr>
      <p:scale>
        <a:sx n="25" d="100"/>
        <a:sy n="25" d="100"/>
      </p:scale>
      <p:origin x="0" y="0"/>
    </p:cViewPr>
  </p:sorterViewPr>
  <p:notesViewPr>
    <p:cSldViewPr snapToGrid="0">
      <p:cViewPr varScale="1">
        <p:scale>
          <a:sx n="64" d="100"/>
          <a:sy n="64" d="100"/>
        </p:scale>
        <p:origin x="-3054"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l" defTabSz="914378">
              <a:defRPr sz="1200" b="0">
                <a:solidFill>
                  <a:schemeClr val="tx1"/>
                </a:solidFill>
              </a:defRPr>
            </a:lvl1pPr>
          </a:lstStyle>
          <a:p>
            <a:pPr>
              <a:defRPr/>
            </a:pPr>
            <a:endParaRPr lang="en-GB" dirty="0"/>
          </a:p>
        </p:txBody>
      </p:sp>
      <p:sp>
        <p:nvSpPr>
          <p:cNvPr id="62467" name="Rectangle 3"/>
          <p:cNvSpPr>
            <a:spLocks noGrp="1" noChangeArrowheads="1"/>
          </p:cNvSpPr>
          <p:nvPr>
            <p:ph type="dt" sz="quarter" idx="1"/>
          </p:nvPr>
        </p:nvSpPr>
        <p:spPr bwMode="auto">
          <a:xfrm>
            <a:off x="3850294"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r" defTabSz="914378">
              <a:defRPr sz="1200" b="0">
                <a:solidFill>
                  <a:schemeClr val="tx1"/>
                </a:solidFill>
              </a:defRPr>
            </a:lvl1pPr>
          </a:lstStyle>
          <a:p>
            <a:pPr>
              <a:defRPr/>
            </a:pPr>
            <a:endParaRPr lang="en-GB" dirty="0"/>
          </a:p>
        </p:txBody>
      </p:sp>
      <p:sp>
        <p:nvSpPr>
          <p:cNvPr id="62468" name="Rectangle 4"/>
          <p:cNvSpPr>
            <a:spLocks noGrp="1" noChangeArrowheads="1"/>
          </p:cNvSpPr>
          <p:nvPr>
            <p:ph type="ftr" sz="quarter" idx="2"/>
          </p:nvPr>
        </p:nvSpPr>
        <p:spPr bwMode="auto">
          <a:xfrm>
            <a:off x="0" y="9427766"/>
            <a:ext cx="2945862" cy="497332"/>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l" defTabSz="914378">
              <a:defRPr sz="1200" b="0">
                <a:solidFill>
                  <a:schemeClr val="tx1"/>
                </a:solidFill>
              </a:defRPr>
            </a:lvl1pPr>
          </a:lstStyle>
          <a:p>
            <a:pPr>
              <a:defRPr/>
            </a:pPr>
            <a:endParaRPr lang="en-GB" dirty="0"/>
          </a:p>
        </p:txBody>
      </p:sp>
      <p:sp>
        <p:nvSpPr>
          <p:cNvPr id="62469" name="Rectangle 5"/>
          <p:cNvSpPr>
            <a:spLocks noGrp="1" noChangeArrowheads="1"/>
          </p:cNvSpPr>
          <p:nvPr>
            <p:ph type="sldNum" sz="quarter" idx="3"/>
          </p:nvPr>
        </p:nvSpPr>
        <p:spPr bwMode="auto">
          <a:xfrm>
            <a:off x="3850294" y="9427766"/>
            <a:ext cx="2945862" cy="497332"/>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r" defTabSz="914378">
              <a:defRPr sz="1200" b="0">
                <a:solidFill>
                  <a:schemeClr val="tx1"/>
                </a:solidFill>
              </a:defRPr>
            </a:lvl1pPr>
          </a:lstStyle>
          <a:p>
            <a:pPr>
              <a:defRPr/>
            </a:pPr>
            <a:fld id="{72DEFB99-373C-4D25-8622-12A22A00E22F}" type="slidenum">
              <a:rPr lang="en-GB"/>
              <a:pPr>
                <a:defRPr/>
              </a:pPr>
              <a:t>‹#›</a:t>
            </a:fld>
            <a:endParaRPr lang="en-GB" dirty="0"/>
          </a:p>
        </p:txBody>
      </p:sp>
    </p:spTree>
    <p:extLst>
      <p:ext uri="{BB962C8B-B14F-4D97-AF65-F5344CB8AC3E}">
        <p14:creationId xmlns:p14="http://schemas.microsoft.com/office/powerpoint/2010/main" val="4255490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l" defTabSz="914378">
              <a:defRPr sz="1200" b="0" baseline="-25000">
                <a:solidFill>
                  <a:schemeClr val="tx1"/>
                </a:solidFill>
              </a:defRPr>
            </a:lvl1pPr>
          </a:lstStyle>
          <a:p>
            <a:pPr>
              <a:defRPr/>
            </a:pPr>
            <a:endParaRPr lang="en-GB" dirty="0"/>
          </a:p>
        </p:txBody>
      </p:sp>
      <p:sp>
        <p:nvSpPr>
          <p:cNvPr id="14339" name="Rectangle 3"/>
          <p:cNvSpPr>
            <a:spLocks noGrp="1" noChangeArrowheads="1"/>
          </p:cNvSpPr>
          <p:nvPr>
            <p:ph type="dt" idx="1"/>
          </p:nvPr>
        </p:nvSpPr>
        <p:spPr bwMode="auto">
          <a:xfrm>
            <a:off x="3851814"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r" defTabSz="914378">
              <a:defRPr sz="1200" b="0" baseline="-25000">
                <a:solidFill>
                  <a:schemeClr val="tx1"/>
                </a:solidFill>
              </a:defRPr>
            </a:lvl1pPr>
          </a:lstStyle>
          <a:p>
            <a:pPr>
              <a:defRPr/>
            </a:pPr>
            <a:endParaRPr lang="en-GB" dirty="0"/>
          </a:p>
        </p:txBody>
      </p:sp>
      <p:sp>
        <p:nvSpPr>
          <p:cNvPr id="52228" name="Rectangle 4"/>
          <p:cNvSpPr>
            <a:spLocks noGrp="1" noRot="1" noChangeAspect="1" noChangeArrowheads="1" noTextEdit="1"/>
          </p:cNvSpPr>
          <p:nvPr>
            <p:ph type="sldImg" idx="2"/>
          </p:nvPr>
        </p:nvSpPr>
        <p:spPr bwMode="auto">
          <a:xfrm>
            <a:off x="420688" y="742950"/>
            <a:ext cx="5956300" cy="3724275"/>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05952" y="4716193"/>
            <a:ext cx="4985772" cy="4466755"/>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9429305"/>
            <a:ext cx="2945862" cy="497333"/>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l" defTabSz="914378">
              <a:defRPr sz="1200" b="0" baseline="-25000">
                <a:solidFill>
                  <a:schemeClr val="tx1"/>
                </a:solidFill>
              </a:defRPr>
            </a:lvl1pPr>
          </a:lstStyle>
          <a:p>
            <a:pPr>
              <a:defRPr/>
            </a:pPr>
            <a:endParaRPr lang="en-GB" dirty="0"/>
          </a:p>
        </p:txBody>
      </p:sp>
      <p:sp>
        <p:nvSpPr>
          <p:cNvPr id="14343" name="Rectangle 7"/>
          <p:cNvSpPr>
            <a:spLocks noGrp="1" noChangeArrowheads="1"/>
          </p:cNvSpPr>
          <p:nvPr>
            <p:ph type="sldNum" sz="quarter" idx="5"/>
          </p:nvPr>
        </p:nvSpPr>
        <p:spPr bwMode="auto">
          <a:xfrm>
            <a:off x="3851814" y="9429305"/>
            <a:ext cx="2945862" cy="497333"/>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r" defTabSz="914378">
              <a:defRPr sz="1200" b="0" baseline="-25000">
                <a:solidFill>
                  <a:schemeClr val="tx1"/>
                </a:solidFill>
              </a:defRPr>
            </a:lvl1pPr>
          </a:lstStyle>
          <a:p>
            <a:pPr>
              <a:defRPr/>
            </a:pPr>
            <a:fld id="{71BD6111-3AD9-4AD6-8E77-BAA3F93E6617}" type="slidenum">
              <a:rPr lang="en-US"/>
              <a:pPr>
                <a:defRPr/>
              </a:pPr>
              <a:t>‹#›</a:t>
            </a:fld>
            <a:endParaRPr lang="en-US" dirty="0"/>
          </a:p>
        </p:txBody>
      </p:sp>
    </p:spTree>
    <p:extLst>
      <p:ext uri="{BB962C8B-B14F-4D97-AF65-F5344CB8AC3E}">
        <p14:creationId xmlns:p14="http://schemas.microsoft.com/office/powerpoint/2010/main" val="771789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38597" name="Rectangle 5"/>
          <p:cNvSpPr>
            <a:spLocks noGrp="1" noChangeArrowheads="1"/>
          </p:cNvSpPr>
          <p:nvPr>
            <p:ph type="subTitle" idx="1" hasCustomPrompt="1"/>
          </p:nvPr>
        </p:nvSpPr>
        <p:spPr>
          <a:xfrm>
            <a:off x="1259632" y="5017741"/>
            <a:ext cx="6192688" cy="290309"/>
          </a:xfrm>
          <a:prstGeom prst="rect">
            <a:avLst/>
          </a:prstGeom>
        </p:spPr>
        <p:txBody>
          <a:bodyPr wrap="none" lIns="0" tIns="0" rIns="0" bIns="0" anchor="b" anchorCtr="0">
            <a:noAutofit/>
          </a:bodyPr>
          <a:lstStyle>
            <a:lvl1pPr marL="0" indent="0">
              <a:buFont typeface="Wingdings" pitchFamily="2" charset="2"/>
              <a:buNone/>
              <a:defRPr sz="2400" b="0">
                <a:solidFill>
                  <a:schemeClr val="accent4"/>
                </a:solidFill>
              </a:defRPr>
            </a:lvl1pPr>
          </a:lstStyle>
          <a:p>
            <a:r>
              <a:rPr lang="en-GB" dirty="0"/>
              <a:t>Presenter’s name</a:t>
            </a:r>
          </a:p>
        </p:txBody>
      </p:sp>
      <p:sp>
        <p:nvSpPr>
          <p:cNvPr id="22" name="Title 21"/>
          <p:cNvSpPr>
            <a:spLocks noGrp="1"/>
          </p:cNvSpPr>
          <p:nvPr>
            <p:ph type="title" hasCustomPrompt="1"/>
          </p:nvPr>
        </p:nvSpPr>
        <p:spPr>
          <a:xfrm>
            <a:off x="323528" y="4417673"/>
            <a:ext cx="7128792" cy="472447"/>
          </a:xfrm>
          <a:prstGeom prst="rect">
            <a:avLst/>
          </a:prstGeom>
        </p:spPr>
        <p:txBody>
          <a:bodyPr wrap="square" lIns="0" tIns="0" rIns="0" bIns="0"/>
          <a:lstStyle>
            <a:lvl1pPr>
              <a:defRPr sz="3200" b="0" baseline="0">
                <a:solidFill>
                  <a:schemeClr val="accent4"/>
                </a:solidFill>
              </a:defRPr>
            </a:lvl1pPr>
          </a:lstStyle>
          <a:p>
            <a:r>
              <a:rPr lang="en-US" dirty="0"/>
              <a:t>Presentation title</a:t>
            </a:r>
          </a:p>
        </p:txBody>
      </p:sp>
    </p:spTree>
    <p:extLst>
      <p:ext uri="{BB962C8B-B14F-4D97-AF65-F5344CB8AC3E}">
        <p14:creationId xmlns:p14="http://schemas.microsoft.com/office/powerpoint/2010/main" val="4022024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lain tex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a:t>Click to edit Master title style</a:t>
            </a:r>
          </a:p>
        </p:txBody>
      </p:sp>
      <p:sp>
        <p:nvSpPr>
          <p:cNvPr id="3" name="Text Placeholder 3"/>
          <p:cNvSpPr>
            <a:spLocks noGrp="1"/>
          </p:cNvSpPr>
          <p:nvPr>
            <p:ph type="body" sz="quarter" idx="10"/>
          </p:nvPr>
        </p:nvSpPr>
        <p:spPr>
          <a:xfrm>
            <a:off x="467544" y="1297327"/>
            <a:ext cx="8208144" cy="3600401"/>
          </a:xfrm>
          <a:prstGeom prst="rect">
            <a:avLst/>
          </a:prstGeom>
        </p:spPr>
        <p:txBody>
          <a:bodyPr>
            <a:normAutofit/>
          </a:bodyPr>
          <a:lstStyle>
            <a:lvl1pPr marL="0" indent="0">
              <a:buFontTx/>
              <a:buNone/>
              <a:defRPr sz="240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400"/>
            </a:lvl3pPr>
            <a:lvl4pPr marL="1714500" indent="-342900">
              <a:buFont typeface="Arial" panose="020B0604020202020204" pitchFamily="34" charset="0"/>
              <a:buChar char="•"/>
              <a:defRPr sz="2400"/>
            </a:lvl4pPr>
            <a:lvl5pPr marL="2171700" indent="-342900">
              <a:buFont typeface="Arial" panose="020B0604020202020204" pitchFamily="34" charset="0"/>
              <a:buChar char="•"/>
              <a:defRPr sz="2400"/>
            </a:lvl5pPr>
            <a:lvl6pPr marL="2628900" indent="-342900">
              <a:buFont typeface="Wingdings" panose="05000000000000000000" pitchFamily="2" charset="2"/>
              <a:buChar char="§"/>
              <a:defRPr/>
            </a:lvl6pPr>
            <a:lvl7pPr marL="3086100" indent="-342900">
              <a:buFont typeface="Wingdings" panose="05000000000000000000" pitchFamily="2" charset="2"/>
              <a:buChar char="§"/>
              <a:defRPr/>
            </a:lvl7pPr>
            <a:lvl8pPr marL="3543300" indent="-342900">
              <a:buFont typeface="Wingdings" panose="05000000000000000000" pitchFamily="2" charset="2"/>
              <a:buChar char="§"/>
              <a:defRPr/>
            </a:lvl8pPr>
            <a:lvl9pPr marL="4000500" indent="-342900">
              <a:buFont typeface="Wingdings" panose="05000000000000000000" pitchFamily="2" charset="2"/>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742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tex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467544" y="1297327"/>
            <a:ext cx="8208144" cy="3600401"/>
          </a:xfrm>
          <a:prstGeom prst="rect">
            <a:avLst/>
          </a:prstGeom>
        </p:spPr>
        <p:txBody>
          <a:bodyPr>
            <a:normAutofit/>
          </a:bodyPr>
          <a:lstStyle>
            <a:lvl1pPr marL="342900" indent="-342900">
              <a:buFont typeface="Arial" panose="020B0604020202020204" pitchFamily="34" charset="0"/>
              <a:buChar char="•"/>
              <a:defRPr sz="240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400"/>
            </a:lvl3pPr>
            <a:lvl4pPr marL="1714500" indent="-342900">
              <a:buFont typeface="Arial" panose="020B0604020202020204" pitchFamily="34" charset="0"/>
              <a:buChar char="•"/>
              <a:defRPr sz="2400"/>
            </a:lvl4pPr>
            <a:lvl5pPr marL="2171700" indent="-342900">
              <a:buFont typeface="Arial" panose="020B0604020202020204" pitchFamily="34" charset="0"/>
              <a:buChar char="•"/>
              <a:defRPr sz="2400"/>
            </a:lvl5pPr>
            <a:lvl6pPr marL="2628900" indent="-342900">
              <a:buFont typeface="Wingdings" panose="05000000000000000000" pitchFamily="2" charset="2"/>
              <a:buChar char="§"/>
              <a:defRPr baseline="0"/>
            </a:lvl6pPr>
            <a:lvl7pPr marL="3086100" indent="-342900">
              <a:buFont typeface="Wingdings" panose="05000000000000000000" pitchFamily="2" charset="2"/>
              <a:buChar char="§"/>
              <a:defRPr baseline="0"/>
            </a:lvl7pPr>
            <a:lvl8pPr marL="3543300" indent="-342900">
              <a:buFont typeface="Wingdings" panose="05000000000000000000" pitchFamily="2" charset="2"/>
              <a:buChar char="§"/>
              <a:defRPr/>
            </a:lvl8pPr>
            <a:lvl9pPr marL="4000500" indent="-342900">
              <a:buFont typeface="Wingdings" panose="05000000000000000000" pitchFamily="2" charset="2"/>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677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cree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66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68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62809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lete Blank">
    <p:spTree>
      <p:nvGrpSpPr>
        <p:cNvPr id="1" name=""/>
        <p:cNvGrpSpPr/>
        <p:nvPr/>
      </p:nvGrpSpPr>
      <p:grpSpPr>
        <a:xfrm>
          <a:off x="0" y="0"/>
          <a:ext cx="0" cy="0"/>
          <a:chOff x="0" y="0"/>
          <a:chExt cx="0" cy="0"/>
        </a:xfrm>
      </p:grpSpPr>
      <p:sp>
        <p:nvSpPr>
          <p:cNvPr id="3" name="Rectangle 2"/>
          <p:cNvSpPr/>
          <p:nvPr userDrawn="1"/>
        </p:nvSpPr>
        <p:spPr>
          <a:xfrm>
            <a:off x="0" y="4537687"/>
            <a:ext cx="9144000" cy="1177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spTree>
    <p:extLst>
      <p:ext uri="{BB962C8B-B14F-4D97-AF65-F5344CB8AC3E}">
        <p14:creationId xmlns:p14="http://schemas.microsoft.com/office/powerpoint/2010/main" val="1636273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lete Blank">
    <p:spTree>
      <p:nvGrpSpPr>
        <p:cNvPr id="1" name=""/>
        <p:cNvGrpSpPr/>
        <p:nvPr/>
      </p:nvGrpSpPr>
      <p:grpSpPr>
        <a:xfrm>
          <a:off x="0" y="0"/>
          <a:ext cx="0" cy="0"/>
          <a:chOff x="0" y="0"/>
          <a:chExt cx="0" cy="0"/>
        </a:xfrm>
      </p:grpSpPr>
      <p:sp>
        <p:nvSpPr>
          <p:cNvPr id="3" name="Rectangle 2"/>
          <p:cNvSpPr/>
          <p:nvPr userDrawn="1"/>
        </p:nvSpPr>
        <p:spPr>
          <a:xfrm>
            <a:off x="0" y="4537687"/>
            <a:ext cx="9144000" cy="1177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spTree>
    <p:extLst>
      <p:ext uri="{BB962C8B-B14F-4D97-AF65-F5344CB8AC3E}">
        <p14:creationId xmlns:p14="http://schemas.microsoft.com/office/powerpoint/2010/main" val="91449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lIns="0" tIns="0" rIns="0" bIns="0"/>
          <a:lstStyle>
            <a:lvl2pPr marL="725930" indent="-253231">
              <a:buFont typeface="Wingdings" charset="2"/>
              <a:buChar char="§"/>
              <a:defRPr/>
            </a:lvl2pPr>
            <a:lvl3pPr marL="1053724" indent="-253231">
              <a:buFont typeface="Wingdings" charset="2"/>
              <a:buChar char="§"/>
              <a:defRPr/>
            </a:lvl3pPr>
            <a:lvl4pPr marL="1418096" indent="-202585">
              <a:buFont typeface="Wingdings" charset="2"/>
              <a:buChar char="§"/>
              <a:defRPr/>
            </a:lvl4pPr>
            <a:lvl5pPr marL="1823267" indent="-202585">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4"/>
          <p:cNvSpPr>
            <a:spLocks noGrp="1"/>
          </p:cNvSpPr>
          <p:nvPr>
            <p:ph type="sldNum" sz="quarter" idx="4"/>
          </p:nvPr>
        </p:nvSpPr>
        <p:spPr>
          <a:xfrm>
            <a:off x="6553200" y="5296962"/>
            <a:ext cx="2133600" cy="304271"/>
          </a:xfrm>
          <a:prstGeom prst="rect">
            <a:avLst/>
          </a:prstGeom>
        </p:spPr>
        <p:txBody>
          <a:bodyPr vert="horz" lIns="81034" tIns="40517" rIns="81034" bIns="40517" rtlCol="0" anchor="ctr"/>
          <a:lstStyle>
            <a:lvl1pPr algn="r">
              <a:defRPr sz="900">
                <a:solidFill>
                  <a:schemeClr val="tx1">
                    <a:tint val="75000"/>
                  </a:schemeClr>
                </a:solidFill>
              </a:defRPr>
            </a:lvl1pPr>
          </a:lstStyle>
          <a:p>
            <a:fld id="{68E9E923-BE2F-B54C-8612-CEC3CBE68F6C}" type="slidenum">
              <a:rPr lang="en-US" smtClean="0"/>
              <a:pPr/>
              <a:t>‹#›</a:t>
            </a:fld>
            <a:endParaRPr lang="en-US" dirty="0"/>
          </a:p>
        </p:txBody>
      </p:sp>
    </p:spTree>
    <p:extLst>
      <p:ext uri="{BB962C8B-B14F-4D97-AF65-F5344CB8AC3E}">
        <p14:creationId xmlns:p14="http://schemas.microsoft.com/office/powerpoint/2010/main" val="3869153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a:t>Click to edit Master title style</a:t>
            </a:r>
          </a:p>
        </p:txBody>
      </p:sp>
      <p:sp>
        <p:nvSpPr>
          <p:cNvPr id="2" name="Text Placeholder 1"/>
          <p:cNvSpPr>
            <a:spLocks noGrp="1"/>
          </p:cNvSpPr>
          <p:nvPr>
            <p:ph type="body" idx="1"/>
          </p:nvPr>
        </p:nvSpPr>
        <p:spPr>
          <a:xfrm>
            <a:off x="457200" y="1333501"/>
            <a:ext cx="8229600" cy="3684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67544" y="5283323"/>
            <a:ext cx="1438656" cy="248920"/>
          </a:xfrm>
          <a:prstGeom prst="rect">
            <a:avLst/>
          </a:prstGeom>
        </p:spPr>
      </p:pic>
      <p:cxnSp>
        <p:nvCxnSpPr>
          <p:cNvPr id="7" name="Straight Connector 6"/>
          <p:cNvCxnSpPr/>
          <p:nvPr userDrawn="1"/>
        </p:nvCxnSpPr>
        <p:spPr>
          <a:xfrm>
            <a:off x="467544" y="5077747"/>
            <a:ext cx="820891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596336" y="5196771"/>
            <a:ext cx="1080120" cy="422025"/>
          </a:xfrm>
          <a:prstGeom prst="rect">
            <a:avLst/>
          </a:prstGeom>
        </p:spPr>
      </p:pic>
    </p:spTree>
    <p:extLst>
      <p:ext uri="{BB962C8B-B14F-4D97-AF65-F5344CB8AC3E}">
        <p14:creationId xmlns:p14="http://schemas.microsoft.com/office/powerpoint/2010/main" val="4181589520"/>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9" r:id="rId3"/>
    <p:sldLayoutId id="2147484043" r:id="rId4"/>
    <p:sldLayoutId id="2147484042" r:id="rId5"/>
    <p:sldLayoutId id="2147484044" r:id="rId6"/>
    <p:sldLayoutId id="2147484045" r:id="rId7"/>
    <p:sldLayoutId id="2147484046" r:id="rId8"/>
    <p:sldLayoutId id="2147484047" r:id="rId9"/>
  </p:sldLayoutIdLst>
  <p:txStyles>
    <p:titleStyle>
      <a:lvl1pPr algn="l" defTabSz="914400" rtl="0" eaLnBrk="1" latinLnBrk="0" hangingPunct="1">
        <a:spcBef>
          <a:spcPct val="0"/>
        </a:spcBef>
        <a:buNone/>
        <a:defRPr sz="3200" kern="1200">
          <a:solidFill>
            <a:schemeClr val="accent4"/>
          </a:solidFill>
          <a:latin typeface="+mj-lt"/>
          <a:ea typeface="+mj-ea"/>
          <a:cs typeface="+mj-cs"/>
        </a:defRPr>
      </a:lvl1pPr>
    </p:titleStyle>
    <p:bodyStyle>
      <a:lvl1pPr marL="0" indent="0" algn="l" defTabSz="914400" rtl="0" eaLnBrk="1" latinLnBrk="0" hangingPunct="1">
        <a:spcBef>
          <a:spcPct val="20000"/>
        </a:spcBef>
        <a:buFontTx/>
        <a:buNone/>
        <a:defRPr sz="2400" kern="1200" baseline="0">
          <a:solidFill>
            <a:schemeClr val="tx1">
              <a:lumMod val="50000"/>
            </a:schemeClr>
          </a:solidFill>
          <a:latin typeface="+mn-lt"/>
          <a:ea typeface="+mn-ea"/>
          <a:cs typeface="+mn-cs"/>
        </a:defRPr>
      </a:lvl1pPr>
      <a:lvl2pPr marL="8001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5pPr>
      <a:lvl6pPr marL="26289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6pPr>
      <a:lvl7pPr marL="30861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7pPr>
      <a:lvl8pPr marL="35433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8pPr>
      <a:lvl9pPr marL="40005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b="16729"/>
          <a:stretch>
            <a:fillRect/>
          </a:stretch>
        </p:blipFill>
        <p:spPr>
          <a:xfrm>
            <a:off x="0" y="0"/>
            <a:ext cx="9144000" cy="4441676"/>
          </a:xfrm>
          <a:prstGeom prst="rect">
            <a:avLst/>
          </a:prstGeom>
        </p:spPr>
      </p:pic>
      <p:sp>
        <p:nvSpPr>
          <p:cNvPr id="4" name="Title 3"/>
          <p:cNvSpPr>
            <a:spLocks noGrp="1"/>
          </p:cNvSpPr>
          <p:nvPr>
            <p:ph type="title"/>
          </p:nvPr>
        </p:nvSpPr>
        <p:spPr>
          <a:xfrm>
            <a:off x="323528" y="4537687"/>
            <a:ext cx="8568952" cy="1056117"/>
          </a:xfrm>
        </p:spPr>
        <p:txBody>
          <a:bodyPr>
            <a:normAutofit/>
          </a:bodyPr>
          <a:lstStyle/>
          <a:p>
            <a:r>
              <a:rPr lang="en-US" dirty="0"/>
              <a:t>Pupil Premium - Importing and Maintaining</a:t>
            </a:r>
          </a:p>
        </p:txBody>
      </p:sp>
      <p:sp>
        <p:nvSpPr>
          <p:cNvPr id="7" name="TextBox 6"/>
          <p:cNvSpPr txBox="1"/>
          <p:nvPr/>
        </p:nvSpPr>
        <p:spPr>
          <a:xfrm>
            <a:off x="7956376" y="-22820"/>
            <a:ext cx="1224136" cy="261610"/>
          </a:xfrm>
          <a:prstGeom prst="rect">
            <a:avLst/>
          </a:prstGeom>
          <a:noFill/>
        </p:spPr>
        <p:txBody>
          <a:bodyPr wrap="square" rtlCol="0">
            <a:spAutoFit/>
          </a:bodyPr>
          <a:lstStyle/>
          <a:p>
            <a:pPr algn="r"/>
            <a:r>
              <a:rPr lang="en-GB" sz="1100" dirty="0">
                <a:solidFill>
                  <a:srgbClr val="F0AB00"/>
                </a:solidFill>
              </a:rPr>
              <a:t>Version 1.1</a:t>
            </a:r>
          </a:p>
        </p:txBody>
      </p:sp>
    </p:spTree>
    <p:extLst>
      <p:ext uri="{BB962C8B-B14F-4D97-AF65-F5344CB8AC3E}">
        <p14:creationId xmlns:p14="http://schemas.microsoft.com/office/powerpoint/2010/main" val="286836838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1955142" y="2015841"/>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848831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4979478" y="2682629"/>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
        <p:nvSpPr>
          <p:cNvPr id="4" name="Rectangular Callout 3"/>
          <p:cNvSpPr/>
          <p:nvPr/>
        </p:nvSpPr>
        <p:spPr bwMode="auto">
          <a:xfrm>
            <a:off x="5436096" y="2290793"/>
            <a:ext cx="1872208" cy="1008112"/>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Once we have indicated what we want to import and update we must choose the CSV file to import</a:t>
            </a:r>
          </a:p>
        </p:txBody>
      </p:sp>
    </p:spTree>
    <p:extLst>
      <p:ext uri="{BB962C8B-B14F-4D97-AF65-F5344CB8AC3E}">
        <p14:creationId xmlns:p14="http://schemas.microsoft.com/office/powerpoint/2010/main" val="1137398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par>
                                <p:cTn id="21" presetID="17"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89720" cy="5743575"/>
          </a:xfrm>
          <a:prstGeom prst="rect">
            <a:avLst/>
          </a:prstGeom>
        </p:spPr>
      </p:pic>
      <p:sp>
        <p:nvSpPr>
          <p:cNvPr id="4" name="Up Arrow 3"/>
          <p:cNvSpPr/>
          <p:nvPr/>
        </p:nvSpPr>
        <p:spPr bwMode="auto">
          <a:xfrm rot="19722117">
            <a:off x="3323293" y="3095962"/>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1852903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4" name="Up Arrow 3"/>
          <p:cNvSpPr/>
          <p:nvPr/>
        </p:nvSpPr>
        <p:spPr bwMode="auto">
          <a:xfrm rot="19722117">
            <a:off x="5339517" y="3383994"/>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584413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4772090" y="2923034"/>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
        <p:nvSpPr>
          <p:cNvPr id="4" name="Rectangular Callout 3"/>
          <p:cNvSpPr/>
          <p:nvPr/>
        </p:nvSpPr>
        <p:spPr bwMode="auto">
          <a:xfrm>
            <a:off x="5940152" y="2425452"/>
            <a:ext cx="2304256" cy="1008112"/>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Once we are happy that we have selected the right file, we tick import to bring the information in from the file.</a:t>
            </a:r>
          </a:p>
        </p:txBody>
      </p:sp>
    </p:spTree>
    <p:extLst>
      <p:ext uri="{BB962C8B-B14F-4D97-AF65-F5344CB8AC3E}">
        <p14:creationId xmlns:p14="http://schemas.microsoft.com/office/powerpoint/2010/main" val="4077770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par>
                                <p:cTn id="21" presetID="17"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4" name="Rectangular Callout 3"/>
          <p:cNvSpPr/>
          <p:nvPr/>
        </p:nvSpPr>
        <p:spPr bwMode="auto">
          <a:xfrm>
            <a:off x="5580112" y="1273324"/>
            <a:ext cx="2232248" cy="936104"/>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err="1">
                <a:solidFill>
                  <a:srgbClr val="FF0000"/>
                </a:solidFill>
              </a:rPr>
              <a:t>Grenetta</a:t>
            </a:r>
            <a:r>
              <a:rPr lang="en-GB" sz="1100" b="0" dirty="0">
                <a:solidFill>
                  <a:srgbClr val="FF0000"/>
                </a:solidFill>
              </a:rPr>
              <a:t>, Abbey has two different Premium Types so this is display as two rows in the table</a:t>
            </a:r>
          </a:p>
        </p:txBody>
      </p:sp>
      <p:sp>
        <p:nvSpPr>
          <p:cNvPr id="5" name="Rectangle 4"/>
          <p:cNvSpPr/>
          <p:nvPr/>
        </p:nvSpPr>
        <p:spPr>
          <a:xfrm>
            <a:off x="179512" y="1489348"/>
            <a:ext cx="5040560" cy="504056"/>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1313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4" name="Up Arrow 3"/>
          <p:cNvSpPr/>
          <p:nvPr/>
        </p:nvSpPr>
        <p:spPr bwMode="auto">
          <a:xfrm rot="19722117">
            <a:off x="4187389" y="4185440"/>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
        <p:nvSpPr>
          <p:cNvPr id="5" name="Rectangular Callout 4"/>
          <p:cNvSpPr/>
          <p:nvPr/>
        </p:nvSpPr>
        <p:spPr bwMode="auto">
          <a:xfrm>
            <a:off x="5868144" y="3649588"/>
            <a:ext cx="2664296" cy="1008112"/>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At this point the information has just been added to a temporary table and we must click Save to add this to the “real” tables</a:t>
            </a:r>
          </a:p>
        </p:txBody>
      </p:sp>
    </p:spTree>
    <p:extLst>
      <p:ext uri="{BB962C8B-B14F-4D97-AF65-F5344CB8AC3E}">
        <p14:creationId xmlns:p14="http://schemas.microsoft.com/office/powerpoint/2010/main" val="1518088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17"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89720" cy="5743575"/>
          </a:xfrm>
          <a:prstGeom prst="rect">
            <a:avLst/>
          </a:prstGeom>
        </p:spPr>
      </p:pic>
      <p:sp>
        <p:nvSpPr>
          <p:cNvPr id="4" name="Up Arrow 3"/>
          <p:cNvSpPr/>
          <p:nvPr/>
        </p:nvSpPr>
        <p:spPr bwMode="auto">
          <a:xfrm rot="19722117">
            <a:off x="8981721" y="719697"/>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94427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2531206" y="575682"/>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
        <p:nvSpPr>
          <p:cNvPr id="4" name="Rectangular Callout 3"/>
          <p:cNvSpPr/>
          <p:nvPr/>
        </p:nvSpPr>
        <p:spPr bwMode="auto">
          <a:xfrm>
            <a:off x="3622752" y="2475743"/>
            <a:ext cx="1944216" cy="792088"/>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We can check the Pupil Premium Indicator for </a:t>
            </a:r>
            <a:r>
              <a:rPr lang="en-GB" sz="1100" b="0" dirty="0" err="1">
                <a:solidFill>
                  <a:srgbClr val="FF0000"/>
                </a:solidFill>
              </a:rPr>
              <a:t>Grenetta</a:t>
            </a:r>
            <a:r>
              <a:rPr lang="en-GB" sz="1100" b="0" dirty="0">
                <a:solidFill>
                  <a:srgbClr val="FF0000"/>
                </a:solidFill>
              </a:rPr>
              <a:t> Abbey in Student Details</a:t>
            </a:r>
          </a:p>
        </p:txBody>
      </p:sp>
    </p:spTree>
    <p:extLst>
      <p:ext uri="{BB962C8B-B14F-4D97-AF65-F5344CB8AC3E}">
        <p14:creationId xmlns:p14="http://schemas.microsoft.com/office/powerpoint/2010/main" val="961486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par>
                                <p:cTn id="21" presetID="17"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586989" y="935721"/>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582816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b="16729"/>
          <a:stretch>
            <a:fillRect/>
          </a:stretch>
        </p:blipFill>
        <p:spPr>
          <a:xfrm>
            <a:off x="0" y="0"/>
            <a:ext cx="9144000" cy="4441676"/>
          </a:xfrm>
          <a:prstGeom prst="rect">
            <a:avLst/>
          </a:prstGeom>
        </p:spPr>
      </p:pic>
      <p:sp>
        <p:nvSpPr>
          <p:cNvPr id="4" name="Title 3"/>
          <p:cNvSpPr>
            <a:spLocks noGrp="1"/>
          </p:cNvSpPr>
          <p:nvPr>
            <p:ph type="title"/>
          </p:nvPr>
        </p:nvSpPr>
        <p:spPr>
          <a:xfrm>
            <a:off x="323528" y="4537687"/>
            <a:ext cx="8568952" cy="1056117"/>
          </a:xfrm>
        </p:spPr>
        <p:txBody>
          <a:bodyPr>
            <a:normAutofit/>
          </a:bodyPr>
          <a:lstStyle/>
          <a:p>
            <a:r>
              <a:rPr lang="en-GB" dirty="0"/>
              <a:t>Downloading the DfE CSV file</a:t>
            </a:r>
            <a:endParaRPr lang="en-US" dirty="0"/>
          </a:p>
        </p:txBody>
      </p:sp>
    </p:spTree>
    <p:extLst>
      <p:ext uri="{BB962C8B-B14F-4D97-AF65-F5344CB8AC3E}">
        <p14:creationId xmlns:p14="http://schemas.microsoft.com/office/powerpoint/2010/main" val="251272329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586989" y="719698"/>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5946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803014" y="1439778"/>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2316134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1019037" y="719698"/>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23539847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4907470" y="1170461"/>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730805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4115382" y="2759566"/>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026042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5627550" y="3600018"/>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
        <p:nvSpPr>
          <p:cNvPr id="4" name="Rectangle 3"/>
          <p:cNvSpPr/>
          <p:nvPr/>
        </p:nvSpPr>
        <p:spPr>
          <a:xfrm>
            <a:off x="2987824" y="2065412"/>
            <a:ext cx="1080120" cy="432048"/>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ular Callout 5"/>
          <p:cNvSpPr/>
          <p:nvPr/>
        </p:nvSpPr>
        <p:spPr bwMode="auto">
          <a:xfrm>
            <a:off x="4716016" y="2439739"/>
            <a:ext cx="1872208" cy="864096"/>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The ticks are as we expect as a financial year crosses two academic year</a:t>
            </a:r>
          </a:p>
        </p:txBody>
      </p:sp>
    </p:spTree>
    <p:extLst>
      <p:ext uri="{BB962C8B-B14F-4D97-AF65-F5344CB8AC3E}">
        <p14:creationId xmlns:p14="http://schemas.microsoft.com/office/powerpoint/2010/main" val="574651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par>
                                <p:cTn id="21" presetID="17"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8993028" y="719698"/>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2681570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b="16729"/>
          <a:stretch>
            <a:fillRect/>
          </a:stretch>
        </p:blipFill>
        <p:spPr>
          <a:xfrm>
            <a:off x="0" y="0"/>
            <a:ext cx="9144000" cy="4441676"/>
          </a:xfrm>
          <a:prstGeom prst="rect">
            <a:avLst/>
          </a:prstGeom>
        </p:spPr>
      </p:pic>
      <p:sp>
        <p:nvSpPr>
          <p:cNvPr id="4" name="Title 3"/>
          <p:cNvSpPr>
            <a:spLocks noGrp="1"/>
          </p:cNvSpPr>
          <p:nvPr>
            <p:ph type="title"/>
          </p:nvPr>
        </p:nvSpPr>
        <p:spPr>
          <a:xfrm>
            <a:off x="323528" y="4537687"/>
            <a:ext cx="8568952" cy="1056117"/>
          </a:xfrm>
        </p:spPr>
        <p:txBody>
          <a:bodyPr>
            <a:normAutofit/>
          </a:bodyPr>
          <a:lstStyle/>
          <a:p>
            <a:r>
              <a:rPr lang="en-GB" dirty="0"/>
              <a:t>Maintaining Pupil Premium information</a:t>
            </a:r>
            <a:endParaRPr lang="en-US" dirty="0"/>
          </a:p>
        </p:txBody>
      </p:sp>
    </p:spTree>
    <p:extLst>
      <p:ext uri="{BB962C8B-B14F-4D97-AF65-F5344CB8AC3E}">
        <p14:creationId xmlns:p14="http://schemas.microsoft.com/office/powerpoint/2010/main" val="313861411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2891245" y="1583793"/>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909430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1955141" y="1170461"/>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
        <p:nvSpPr>
          <p:cNvPr id="4" name="Rectangular Callout 3"/>
          <p:cNvSpPr/>
          <p:nvPr/>
        </p:nvSpPr>
        <p:spPr bwMode="auto">
          <a:xfrm>
            <a:off x="4860032" y="1129308"/>
            <a:ext cx="2520280" cy="1152128"/>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By default saving Maintain Pupil Premium information will not update the Pupil Premium Indicator, but we can add ticks for each Pupil Premium Type as desired.</a:t>
            </a:r>
          </a:p>
        </p:txBody>
      </p:sp>
    </p:spTree>
    <p:extLst>
      <p:ext uri="{BB962C8B-B14F-4D97-AF65-F5344CB8AC3E}">
        <p14:creationId xmlns:p14="http://schemas.microsoft.com/office/powerpoint/2010/main" val="3510419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par>
                                <p:cTn id="21" presetID="17"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Downloading the DfE CSV File </a:t>
            </a:r>
          </a:p>
        </p:txBody>
      </p:sp>
      <p:sp>
        <p:nvSpPr>
          <p:cNvPr id="3" name="Content Placeholder 2"/>
          <p:cNvSpPr>
            <a:spLocks noGrp="1"/>
          </p:cNvSpPr>
          <p:nvPr>
            <p:ph idx="1"/>
          </p:nvPr>
        </p:nvSpPr>
        <p:spPr>
          <a:xfrm>
            <a:off x="0" y="1333500"/>
            <a:ext cx="8686800" cy="4116287"/>
          </a:xfrm>
        </p:spPr>
        <p:txBody>
          <a:bodyPr>
            <a:normAutofit/>
          </a:bodyPr>
          <a:lstStyle/>
          <a:p>
            <a:pPr lvl="1"/>
            <a:r>
              <a:rPr lang="en-GB" sz="1800" dirty="0"/>
              <a:t>We expect the DfE to make two versions of the CSV file available to schools</a:t>
            </a:r>
          </a:p>
          <a:p>
            <a:pPr lvl="1"/>
            <a:r>
              <a:rPr lang="en-GB" sz="1800" dirty="0"/>
              <a:t>We expect the first version to be made available by the DfE in July and the second in November</a:t>
            </a:r>
          </a:p>
          <a:p>
            <a:pPr marL="1257693" lvl="2" indent="-457200">
              <a:buFont typeface="+mj-lt"/>
              <a:buAutoNum type="arabicPeriod"/>
            </a:pPr>
            <a:r>
              <a:rPr lang="en-GB" sz="1600" dirty="0"/>
              <a:t>The first download contains all your premium pupils, but for looked after information makes use of a list of looked after pupils based on an LA collection that took place some while ago, while the second download uses an up to date list of looked after pupils.</a:t>
            </a:r>
          </a:p>
          <a:p>
            <a:pPr marL="1257693" lvl="2" indent="-457200">
              <a:buFont typeface="+mj-lt"/>
              <a:buAutoNum type="arabicPeriod" startAt="2"/>
            </a:pPr>
            <a:r>
              <a:rPr lang="en-GB" sz="1600" dirty="0"/>
              <a:t>Most schools won’t import the Looked After Pupil Premium information as it isn’t paid to the school and is likely to be incomplete.  So from an import point of view the second import may not be of interest</a:t>
            </a:r>
          </a:p>
          <a:p>
            <a:pPr marL="1257693" lvl="2" indent="-457200">
              <a:buFont typeface="+mj-lt"/>
              <a:buAutoNum type="arabicPeriod" startAt="2"/>
            </a:pPr>
            <a:r>
              <a:rPr lang="en-GB" sz="1600" dirty="0"/>
              <a:t>However, from a financial point of view the second download is likely to be of interest as it reflects the total amount of Pupil Premium funding provided to the school.</a:t>
            </a:r>
          </a:p>
          <a:p>
            <a:pPr marL="1257693" lvl="2" indent="-457200">
              <a:buFont typeface="+mj-lt"/>
              <a:buAutoNum type="arabicPeriod"/>
            </a:pPr>
            <a:endParaRPr lang="en-GB" sz="1800" dirty="0"/>
          </a:p>
        </p:txBody>
      </p:sp>
    </p:spTree>
    <p:extLst>
      <p:ext uri="{BB962C8B-B14F-4D97-AF65-F5344CB8AC3E}">
        <p14:creationId xmlns:p14="http://schemas.microsoft.com/office/powerpoint/2010/main" val="187624569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1955141" y="1295761"/>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915471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1955141" y="1602509"/>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651574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7139717" y="2625623"/>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073497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558883" y="575682"/>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259002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226949" y="359658"/>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498811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658997" y="1098453"/>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516307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8363853" y="5418933"/>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1822817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3395301" y="4320097"/>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2512649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3439203" y="4320097"/>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1620113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3755341" y="4320098"/>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929238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Downloading the DfE CSV File</a:t>
            </a:r>
          </a:p>
        </p:txBody>
      </p:sp>
      <p:sp>
        <p:nvSpPr>
          <p:cNvPr id="3" name="Content Placeholder 2"/>
          <p:cNvSpPr>
            <a:spLocks noGrp="1"/>
          </p:cNvSpPr>
          <p:nvPr>
            <p:ph idx="1"/>
          </p:nvPr>
        </p:nvSpPr>
        <p:spPr>
          <a:xfrm>
            <a:off x="0" y="1333501"/>
            <a:ext cx="8686800" cy="3684240"/>
          </a:xfrm>
        </p:spPr>
        <p:txBody>
          <a:bodyPr>
            <a:normAutofit/>
          </a:bodyPr>
          <a:lstStyle/>
          <a:p>
            <a:pPr lvl="1"/>
            <a:r>
              <a:rPr lang="en-GB" dirty="0"/>
              <a:t>It is important to download the DfE CSV file to a secure folder as it includes UPN and other information that is usually regarded as sensitive, e.g. adopted from care.</a:t>
            </a:r>
          </a:p>
        </p:txBody>
      </p:sp>
    </p:spTree>
    <p:extLst>
      <p:ext uri="{BB962C8B-B14F-4D97-AF65-F5344CB8AC3E}">
        <p14:creationId xmlns:p14="http://schemas.microsoft.com/office/powerpoint/2010/main" val="326369972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4187390" y="4320098"/>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870453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6419638" y="4320097"/>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798864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6535547" y="4320097"/>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29591373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6347629" y="4608130"/>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88752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226949" y="719697"/>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
        <p:nvSpPr>
          <p:cNvPr id="4" name="Rectangular Callout 3"/>
          <p:cNvSpPr/>
          <p:nvPr/>
        </p:nvSpPr>
        <p:spPr bwMode="auto">
          <a:xfrm>
            <a:off x="7020272" y="3865612"/>
            <a:ext cx="1944216" cy="1152128"/>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We don’t fill in the Academic Years, as the application will use the Financial Year start and end dates to calculate this for us.</a:t>
            </a:r>
          </a:p>
        </p:txBody>
      </p:sp>
    </p:spTree>
    <p:extLst>
      <p:ext uri="{BB962C8B-B14F-4D97-AF65-F5344CB8AC3E}">
        <p14:creationId xmlns:p14="http://schemas.microsoft.com/office/powerpoint/2010/main" val="3092974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par>
                                <p:cTn id="21" presetID="17"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5195501" y="3383994"/>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727160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0" y="0"/>
            <a:ext cx="9144000" cy="5715000"/>
          </a:xfrm>
          <a:prstGeom prst="rect">
            <a:avLst/>
          </a:prstGeom>
          <a:noFill/>
          <a:ln w="9525">
            <a:noFill/>
            <a:miter lim="800000"/>
            <a:headEnd/>
            <a:tailEnd/>
          </a:ln>
        </p:spPr>
      </p:pic>
      <p:sp>
        <p:nvSpPr>
          <p:cNvPr id="3" name="Up Arrow 2"/>
          <p:cNvSpPr/>
          <p:nvPr/>
        </p:nvSpPr>
        <p:spPr bwMode="auto">
          <a:xfrm rot="19722117">
            <a:off x="8947307" y="791706"/>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1952842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715000"/>
          </a:xfrm>
          <a:prstGeom prst="rect">
            <a:avLst/>
          </a:prstGeom>
        </p:spPr>
      </p:pic>
      <p:sp>
        <p:nvSpPr>
          <p:cNvPr id="4" name="Rectangular Callout 3"/>
          <p:cNvSpPr/>
          <p:nvPr/>
        </p:nvSpPr>
        <p:spPr bwMode="auto">
          <a:xfrm>
            <a:off x="3635896" y="2389448"/>
            <a:ext cx="1872208" cy="936104"/>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This is what we expect the DfE CSV file to look like when opened in Notepad</a:t>
            </a:r>
          </a:p>
        </p:txBody>
      </p:sp>
    </p:spTree>
    <p:extLst>
      <p:ext uri="{BB962C8B-B14F-4D97-AF65-F5344CB8AC3E}">
        <p14:creationId xmlns:p14="http://schemas.microsoft.com/office/powerpoint/2010/main" val="3916448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b="16729"/>
          <a:stretch>
            <a:fillRect/>
          </a:stretch>
        </p:blipFill>
        <p:spPr>
          <a:xfrm>
            <a:off x="0" y="0"/>
            <a:ext cx="9144000" cy="4441676"/>
          </a:xfrm>
          <a:prstGeom prst="rect">
            <a:avLst/>
          </a:prstGeom>
        </p:spPr>
      </p:pic>
      <p:sp>
        <p:nvSpPr>
          <p:cNvPr id="4" name="Title 3"/>
          <p:cNvSpPr>
            <a:spLocks noGrp="1"/>
          </p:cNvSpPr>
          <p:nvPr>
            <p:ph type="title"/>
          </p:nvPr>
        </p:nvSpPr>
        <p:spPr>
          <a:xfrm>
            <a:off x="323528" y="4537687"/>
            <a:ext cx="8568952" cy="1056117"/>
          </a:xfrm>
        </p:spPr>
        <p:txBody>
          <a:bodyPr>
            <a:normAutofit/>
          </a:bodyPr>
          <a:lstStyle/>
          <a:p>
            <a:r>
              <a:rPr lang="en-GB" dirty="0"/>
              <a:t>Importing Information from the DfE CSV file</a:t>
            </a:r>
            <a:endParaRPr lang="en-US" dirty="0"/>
          </a:p>
        </p:txBody>
      </p:sp>
    </p:spTree>
    <p:extLst>
      <p:ext uri="{BB962C8B-B14F-4D97-AF65-F5344CB8AC3E}">
        <p14:creationId xmlns:p14="http://schemas.microsoft.com/office/powerpoint/2010/main" val="41293153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89720" cy="5743575"/>
          </a:xfrm>
          <a:prstGeom prst="rect">
            <a:avLst/>
          </a:prstGeom>
        </p:spPr>
      </p:pic>
      <p:sp>
        <p:nvSpPr>
          <p:cNvPr id="5" name="Up Arrow 4"/>
          <p:cNvSpPr/>
          <p:nvPr/>
        </p:nvSpPr>
        <p:spPr bwMode="auto">
          <a:xfrm rot="19722117">
            <a:off x="2891245" y="1511785"/>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1092304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90">
                                          <p:stCondLst>
                                            <p:cond delay="0"/>
                                          </p:stCondLst>
                                        </p:cTn>
                                        <p:tgtEl>
                                          <p:spTgt spid="5"/>
                                        </p:tgtEl>
                                      </p:cBhvr>
                                    </p:animEffect>
                                    <p:anim calcmode="lin" valueType="num">
                                      <p:cBhvr>
                                        <p:cTn id="8"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gtEl>
                                      </p:cBhvr>
                                      <p:to x="100000" y="60000"/>
                                    </p:animScale>
                                    <p:animScale>
                                      <p:cBhvr>
                                        <p:cTn id="14" dur="83" decel="50000">
                                          <p:stCondLst>
                                            <p:cond delay="338"/>
                                          </p:stCondLst>
                                        </p:cTn>
                                        <p:tgtEl>
                                          <p:spTgt spid="5"/>
                                        </p:tgtEl>
                                      </p:cBhvr>
                                      <p:to x="100000" y="100000"/>
                                    </p:animScale>
                                    <p:animScale>
                                      <p:cBhvr>
                                        <p:cTn id="15" dur="13">
                                          <p:stCondLst>
                                            <p:cond delay="656"/>
                                          </p:stCondLst>
                                        </p:cTn>
                                        <p:tgtEl>
                                          <p:spTgt spid="5"/>
                                        </p:tgtEl>
                                      </p:cBhvr>
                                      <p:to x="100000" y="80000"/>
                                    </p:animScale>
                                    <p:animScale>
                                      <p:cBhvr>
                                        <p:cTn id="16" dur="83" decel="50000">
                                          <p:stCondLst>
                                            <p:cond delay="669"/>
                                          </p:stCondLst>
                                        </p:cTn>
                                        <p:tgtEl>
                                          <p:spTgt spid="5"/>
                                        </p:tgtEl>
                                      </p:cBhvr>
                                      <p:to x="100000" y="100000"/>
                                    </p:animScale>
                                    <p:animScale>
                                      <p:cBhvr>
                                        <p:cTn id="17" dur="13">
                                          <p:stCondLst>
                                            <p:cond delay="821"/>
                                          </p:stCondLst>
                                        </p:cTn>
                                        <p:tgtEl>
                                          <p:spTgt spid="5"/>
                                        </p:tgtEl>
                                      </p:cBhvr>
                                      <p:to x="100000" y="90000"/>
                                    </p:animScale>
                                    <p:animScale>
                                      <p:cBhvr>
                                        <p:cTn id="18" dur="83" decel="50000">
                                          <p:stCondLst>
                                            <p:cond delay="834"/>
                                          </p:stCondLst>
                                        </p:cTn>
                                        <p:tgtEl>
                                          <p:spTgt spid="5"/>
                                        </p:tgtEl>
                                      </p:cBhvr>
                                      <p:to x="100000" y="100000"/>
                                    </p:animScale>
                                    <p:animScale>
                                      <p:cBhvr>
                                        <p:cTn id="19" dur="13">
                                          <p:stCondLst>
                                            <p:cond delay="904"/>
                                          </p:stCondLst>
                                        </p:cTn>
                                        <p:tgtEl>
                                          <p:spTgt spid="5"/>
                                        </p:tgtEl>
                                      </p:cBhvr>
                                      <p:to x="100000" y="95000"/>
                                    </p:animScale>
                                    <p:animScale>
                                      <p:cBhvr>
                                        <p:cTn id="20" dur="83" decel="50000">
                                          <p:stCondLst>
                                            <p:cond delay="917"/>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1955140" y="1503234"/>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
        <p:nvSpPr>
          <p:cNvPr id="4" name="Rectangular Callout 3"/>
          <p:cNvSpPr/>
          <p:nvPr/>
        </p:nvSpPr>
        <p:spPr bwMode="auto">
          <a:xfrm>
            <a:off x="5652120" y="1129308"/>
            <a:ext cx="2952328" cy="1224136"/>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We can tick to indicate which types of Pupil Premium we want to import from the DfE file.  The Deprivation Pupil Premium and Service Child Premium are ticked by default in line with what was available for import last year</a:t>
            </a:r>
          </a:p>
        </p:txBody>
      </p:sp>
      <p:sp>
        <p:nvSpPr>
          <p:cNvPr id="5" name="Rectangular Callout 4"/>
          <p:cNvSpPr/>
          <p:nvPr/>
        </p:nvSpPr>
        <p:spPr bwMode="auto">
          <a:xfrm>
            <a:off x="5652120" y="2569468"/>
            <a:ext cx="2952328" cy="1224136"/>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We suggest that Looked After Premium is not worth importing as it is likely to provide an incomplete and out of date picture, i.e. it is only included where it is stopping the school from receiving other premiums and it is not based on School Census information</a:t>
            </a:r>
          </a:p>
        </p:txBody>
      </p:sp>
    </p:spTree>
    <p:extLst>
      <p:ext uri="{BB962C8B-B14F-4D97-AF65-F5344CB8AC3E}">
        <p14:creationId xmlns:p14="http://schemas.microsoft.com/office/powerpoint/2010/main" val="2496737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par>
                                <p:cTn id="21" presetID="17"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4" name="Up Arrow 3"/>
          <p:cNvSpPr/>
          <p:nvPr/>
        </p:nvSpPr>
        <p:spPr bwMode="auto">
          <a:xfrm rot="19722117">
            <a:off x="1955141" y="1890541"/>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
        <p:nvSpPr>
          <p:cNvPr id="5" name="Rectangular Callout 4"/>
          <p:cNvSpPr/>
          <p:nvPr/>
        </p:nvSpPr>
        <p:spPr bwMode="auto">
          <a:xfrm>
            <a:off x="5508104" y="1093304"/>
            <a:ext cx="3312368" cy="1512168"/>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Updating of the Pupil Premium Indicator always excludes the types that the user has decided not to import, but we have made it possible to import the premium type without updating the Indicator. This can be helpful where the school wants to import the information but doesn’t want the information to be readily available via the Indicator</a:t>
            </a:r>
          </a:p>
        </p:txBody>
      </p:sp>
    </p:spTree>
    <p:extLst>
      <p:ext uri="{BB962C8B-B14F-4D97-AF65-F5344CB8AC3E}">
        <p14:creationId xmlns:p14="http://schemas.microsoft.com/office/powerpoint/2010/main" val="4276590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17"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SIMS INDY CONFERENCE 2014">
  <a:themeElements>
    <a:clrScheme name="SIMS Indy Conference 2014">
      <a:dk1>
        <a:srgbClr val="525253"/>
      </a:dk1>
      <a:lt1>
        <a:srgbClr val="FFFFFF"/>
      </a:lt1>
      <a:dk2>
        <a:srgbClr val="4F2683"/>
      </a:dk2>
      <a:lt2>
        <a:srgbClr val="FFFFFF"/>
      </a:lt2>
      <a:accent1>
        <a:srgbClr val="CA005D"/>
      </a:accent1>
      <a:accent2>
        <a:srgbClr val="6773B6"/>
      </a:accent2>
      <a:accent3>
        <a:srgbClr val="9CA299"/>
      </a:accent3>
      <a:accent4>
        <a:srgbClr val="005B82"/>
      </a:accent4>
      <a:accent5>
        <a:srgbClr val="3CB6CE"/>
      </a:accent5>
      <a:accent6>
        <a:srgbClr val="DCDCDC"/>
      </a:accent6>
      <a:hlink>
        <a:srgbClr val="4F2683"/>
      </a:hlink>
      <a:folHlink>
        <a:srgbClr val="005B82"/>
      </a:folHlink>
    </a:clrScheme>
    <a:fontScheme name="SIMS Indy Conference">
      <a:majorFont>
        <a:latin typeface="Arial"/>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48E3D414CE3C4396C4C5EF31AD32F0" ma:contentTypeVersion="0" ma:contentTypeDescription="Create a new document." ma:contentTypeScope="" ma:versionID="b9e77d25d2360d72aa474ecb6e6370d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30DD0A-D6B2-4F85-99AA-149AE208E8BF}">
  <ds:schemaRefs>
    <ds:schemaRef ds:uri="http://purl.org/dc/terms/"/>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F2E62058-81F1-4DCA-A709-359F5F77B3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B02FC98-9AE6-49F7-96CB-12DB318D4D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58700</TotalTime>
  <Words>560</Words>
  <Application>Microsoft Office PowerPoint</Application>
  <PresentationFormat>On-screen Show (16:10)</PresentationFormat>
  <Paragraphs>25</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ＭＳ Ｐゴシック</vt:lpstr>
      <vt:lpstr>Arial</vt:lpstr>
      <vt:lpstr>Wingdings</vt:lpstr>
      <vt:lpstr>SIMS INDY CONFERENCE 2014</vt:lpstr>
      <vt:lpstr>Pupil Premium - Importing and Maintaining</vt:lpstr>
      <vt:lpstr>Downloading the DfE CSV file</vt:lpstr>
      <vt:lpstr>Downloading the DfE CSV File </vt:lpstr>
      <vt:lpstr>Downloading the DfE CSV File</vt:lpstr>
      <vt:lpstr>PowerPoint Presentation</vt:lpstr>
      <vt:lpstr>Importing Information from the DfE CSV 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Maintaining Pupil Premium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Capita group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Pupil Premium for Financial Year 2015/16 -  Importing and Maintaining</dc:title>
  <dc:subject>Pupil Premium for Financial Year 2015/16 - Importing and Maintaining2015</dc:subject>
  <dc:creator>Jim Haywood</dc:creator>
  <cp:keywords>PP PP15 PP16</cp:keywords>
  <dc:description>Version 1.0: First version for use by customers
Version 1.1: Financial implications or the second import clarified</dc:description>
  <cp:lastModifiedBy>Richard Morrell</cp:lastModifiedBy>
  <cp:revision>2617</cp:revision>
  <cp:lastPrinted>2012-07-31T11:40:34Z</cp:lastPrinted>
  <dcterms:created xsi:type="dcterms:W3CDTF">2006-01-17T10:00:01Z</dcterms:created>
  <dcterms:modified xsi:type="dcterms:W3CDTF">2018-08-07T11:41:52Z</dcterms:modified>
  <cp:contentStatus>Version 1.1</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0x0101004D48E3D414CE3C4396C4C5EF31AD32F0</vt:lpwstr>
  </property>
  <property fmtid="{D5CDD505-2E9C-101B-9397-08002B2CF9AE}" pid="3" name="_Published">
    <vt:lpwstr>false</vt:lpwstr>
  </property>
  <property fmtid="{D5CDD505-2E9C-101B-9397-08002B2CF9AE}" pid="4" name="_Authorised">
    <vt:lpwstr>false</vt:lpwstr>
  </property>
  <property fmtid="{D5CDD505-2E9C-101B-9397-08002B2CF9AE}" pid="5" name="_Owner">
    <vt:lpwstr>sitecore\nicholss40</vt:lpwstr>
  </property>
  <property fmtid="{D5CDD505-2E9C-101B-9397-08002B2CF9AE}" pid="6" name="_NotifyGroup">
    <vt:lpwstr>false</vt:lpwstr>
  </property>
  <property fmtid="{D5CDD505-2E9C-101B-9397-08002B2CF9AE}" pid="7" name="_ContentReviewDate">
    <vt:lpwstr>2013-01-31T12:55:00+00:00</vt:lpwstr>
  </property>
</Properties>
</file>