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70" r:id="rId4"/>
    <p:sldMasterId id="2147484083" r:id="rId5"/>
  </p:sldMasterIdLst>
  <p:notesMasterIdLst>
    <p:notesMasterId r:id="rId18"/>
  </p:notesMasterIdLst>
  <p:handoutMasterIdLst>
    <p:handoutMasterId r:id="rId19"/>
  </p:handoutMasterIdLst>
  <p:sldIdLst>
    <p:sldId id="256" r:id="rId6"/>
    <p:sldId id="338" r:id="rId7"/>
    <p:sldId id="339" r:id="rId8"/>
    <p:sldId id="340" r:id="rId9"/>
    <p:sldId id="341" r:id="rId10"/>
    <p:sldId id="342" r:id="rId11"/>
    <p:sldId id="344" r:id="rId12"/>
    <p:sldId id="343" r:id="rId13"/>
    <p:sldId id="345" r:id="rId14"/>
    <p:sldId id="346" r:id="rId15"/>
    <p:sldId id="348" r:id="rId16"/>
    <p:sldId id="276" r:id="rId17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600" b="1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orient="horz" pos="2823">
          <p15:clr>
            <a:srgbClr val="A4A3A4"/>
          </p15:clr>
        </p15:guide>
        <p15:guide id="3" orient="horz" pos="674">
          <p15:clr>
            <a:srgbClr val="A4A3A4"/>
          </p15:clr>
        </p15:guide>
        <p15:guide id="4" orient="horz" pos="844">
          <p15:clr>
            <a:srgbClr val="A4A3A4"/>
          </p15:clr>
        </p15:guide>
        <p15:guide id="5" pos="5461">
          <p15:clr>
            <a:srgbClr val="A4A3A4"/>
          </p15:clr>
        </p15:guide>
        <p15:guide id="6" pos="950">
          <p15:clr>
            <a:srgbClr val="A4A3A4"/>
          </p15:clr>
        </p15:guide>
        <p15:guide id="7" pos="224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764">
          <p15:clr>
            <a:srgbClr val="A4A3A4"/>
          </p15:clr>
        </p15:guide>
        <p15:guide id="10" orient="horz" pos="899">
          <p15:clr>
            <a:srgbClr val="A4A3A4"/>
          </p15:clr>
        </p15:guide>
        <p15:guide id="11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5D"/>
    <a:srgbClr val="BF0163"/>
    <a:srgbClr val="801F6C"/>
    <a:srgbClr val="AE015B"/>
    <a:srgbClr val="D50059"/>
    <a:srgbClr val="DDDDDD"/>
    <a:srgbClr val="FFFF00"/>
    <a:srgbClr val="505253"/>
    <a:srgbClr val="14A6E9"/>
    <a:srgbClr val="237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5" autoAdjust="0"/>
    <p:restoredTop sz="93642" autoAdjust="0"/>
  </p:normalViewPr>
  <p:slideViewPr>
    <p:cSldViewPr>
      <p:cViewPr varScale="1">
        <p:scale>
          <a:sx n="99" d="100"/>
          <a:sy n="99" d="100"/>
        </p:scale>
        <p:origin x="600" y="68"/>
      </p:cViewPr>
      <p:guideLst>
        <p:guide orient="horz" pos="3022"/>
        <p:guide orient="horz" pos="2823"/>
        <p:guide orient="horz" pos="674"/>
        <p:guide orient="horz" pos="844"/>
        <p:guide pos="5461"/>
        <p:guide pos="950"/>
        <p:guide pos="224"/>
        <p:guide orient="horz" pos="4020"/>
        <p:guide orient="horz" pos="3764"/>
        <p:guide orient="horz" pos="899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3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l" defTabSz="91437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l" defTabSz="91437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DEFB99-373C-4D25-8622-12A22A00E2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49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l" defTabSz="914378">
              <a:defRPr sz="1200" b="0" baseline="-2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 b="0" baseline="-2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6193"/>
            <a:ext cx="4985772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l" defTabSz="914378">
              <a:defRPr sz="1200" b="0" baseline="-2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 b="0" baseline="-2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BD6111-3AD9-4AD6-8E77-BAA3F93E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55776" y="6021289"/>
            <a:ext cx="4896544" cy="348371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292929"/>
                </a:solidFill>
              </a:defRPr>
            </a:lvl1pPr>
          </a:lstStyle>
          <a:p>
            <a:r>
              <a:rPr lang="en-GB" dirty="0" smtClean="0"/>
              <a:t>Presenter’s name</a:t>
            </a:r>
            <a:endParaRPr lang="en-GB" dirty="0"/>
          </a:p>
        </p:txBody>
      </p:sp>
      <p:sp>
        <p:nvSpPr>
          <p:cNvPr id="5" name="Title 21"/>
          <p:cNvSpPr>
            <a:spLocks noGrp="1"/>
          </p:cNvSpPr>
          <p:nvPr>
            <p:ph type="title" hasCustomPrompt="1"/>
          </p:nvPr>
        </p:nvSpPr>
        <p:spPr>
          <a:xfrm>
            <a:off x="2555776" y="5301208"/>
            <a:ext cx="6048672" cy="56693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sz="3200" b="0" baseline="0">
                <a:solidFill>
                  <a:srgbClr val="292929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2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7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4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1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8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60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/>
          <p:cNvSpPr>
            <a:spLocks noGrp="1"/>
          </p:cNvSpPr>
          <p:nvPr>
            <p:ph type="title" hasCustomPrompt="1"/>
          </p:nvPr>
        </p:nvSpPr>
        <p:spPr>
          <a:xfrm>
            <a:off x="2699792" y="2924944"/>
            <a:ext cx="3744416" cy="576064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sz="3200" b="0" baseline="0">
                <a:solidFill>
                  <a:srgbClr val="292929"/>
                </a:solidFill>
              </a:defRPr>
            </a:lvl1pPr>
          </a:lstStyle>
          <a:p>
            <a:r>
              <a:rPr lang="en-US" dirty="0" smtClean="0"/>
              <a:t>For full screenshots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6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95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91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06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628C3-8593-D349-953C-D71DA3BDDD77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CEB3B5-6C67-1345-945A-8497592C0E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55776" y="6021289"/>
            <a:ext cx="4896544" cy="348371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292929"/>
                </a:solidFill>
              </a:defRPr>
            </a:lvl1pPr>
          </a:lstStyle>
          <a:p>
            <a:r>
              <a:rPr lang="en-GB" dirty="0" smtClean="0"/>
              <a:t>Section name</a:t>
            </a:r>
            <a:endParaRPr lang="en-GB" dirty="0"/>
          </a:p>
        </p:txBody>
      </p:sp>
      <p:sp>
        <p:nvSpPr>
          <p:cNvPr id="5" name="Title 21"/>
          <p:cNvSpPr>
            <a:spLocks noGrp="1"/>
          </p:cNvSpPr>
          <p:nvPr>
            <p:ph type="title" hasCustomPrompt="1"/>
          </p:nvPr>
        </p:nvSpPr>
        <p:spPr>
          <a:xfrm>
            <a:off x="2555776" y="5301208"/>
            <a:ext cx="6048672" cy="56693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sz="3200" b="0" baseline="0">
                <a:solidFill>
                  <a:srgbClr val="292929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6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8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556793"/>
            <a:ext cx="8208144" cy="4320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 sz="2400"/>
            </a:lvl3pPr>
            <a:lvl4pPr marL="1714500" indent="-342900">
              <a:buFont typeface="Arial" panose="020B0604020202020204" pitchFamily="34" charset="0"/>
              <a:buChar char="•"/>
              <a:defRPr sz="2400"/>
            </a:lvl4pPr>
            <a:lvl5pPr marL="2171700" indent="-342900">
              <a:buFont typeface="Arial" panose="020B0604020202020204" pitchFamily="34" charset="0"/>
              <a:buChar char="•"/>
              <a:defRPr sz="2400"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742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253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4" y="1556793"/>
            <a:ext cx="8208144" cy="43204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 sz="2400"/>
            </a:lvl3pPr>
            <a:lvl4pPr marL="1714500" indent="-342900">
              <a:buFont typeface="Arial" panose="020B0604020202020204" pitchFamily="34" charset="0"/>
              <a:buChar char="•"/>
              <a:defRPr sz="2400"/>
            </a:lvl4pPr>
            <a:lvl5pPr marL="2171700" indent="-342900">
              <a:buFont typeface="Arial" panose="020B0604020202020204" pitchFamily="34" charset="0"/>
              <a:buChar char="•"/>
              <a:defRPr sz="2400"/>
            </a:lvl5pPr>
            <a:lvl6pPr marL="2628900" indent="-342900">
              <a:buFont typeface="Wingdings" panose="05000000000000000000" pitchFamily="2" charset="2"/>
              <a:buChar char="§"/>
              <a:defRPr baseline="0"/>
            </a:lvl6pPr>
            <a:lvl7pPr marL="3086100" indent="-342900">
              <a:buFont typeface="Wingdings" panose="05000000000000000000" pitchFamily="2" charset="2"/>
              <a:buChar char="§"/>
              <a:defRPr baseline="0"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77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66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68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9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0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pic>
        <p:nvPicPr>
          <p:cNvPr id="3" name="Picture 2" descr="new_SIMS_logo_CMYK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021289"/>
            <a:ext cx="1105593" cy="519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5899828"/>
            <a:ext cx="2601959" cy="7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52525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628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30861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5433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40005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8" name="Picture 7" descr="new_SIMS_logo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021289"/>
            <a:ext cx="1105593" cy="519545"/>
          </a:xfrm>
          <a:prstGeom prst="rect">
            <a:avLst/>
          </a:prstGeom>
        </p:spPr>
      </p:pic>
      <p:pic>
        <p:nvPicPr>
          <p:cNvPr id="4" name="Picture 3" descr="Live Demo imag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661248"/>
            <a:ext cx="1163960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for-organisations/data-protection-reform/overview-of-the-gdpr/individuals-rights/the-right-of-access/" TargetMode="External"/><Relationship Id="rId2" Type="http://schemas.openxmlformats.org/officeDocument/2006/relationships/hyperlink" Target="https://ico.org.uk/for-organisations/guide-to-data-protection/principle-6-rights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co.org.uk/for-organisations/data-protection-reform/overview-of-the-gdpr/individuals-rights/the-right-to-data-portability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485"/>
            <a:ext cx="9268552" cy="6951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77272"/>
            <a:ext cx="9268552" cy="750555"/>
          </a:xfrm>
          <a:prstGeom prst="rect">
            <a:avLst/>
          </a:prstGeom>
          <a:solidFill>
            <a:srgbClr val="AE0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33876" y="6097565"/>
            <a:ext cx="3600400" cy="384043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Paul Featherstone, Product Manager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509713"/>
            <a:ext cx="3508002" cy="1343223"/>
          </a:xfrm>
          <a:solidFill>
            <a:srgbClr val="BF0163"/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SIMS Reporting</a:t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Enhancement</a:t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supporting GDPR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27827"/>
            <a:ext cx="9268552" cy="307263"/>
          </a:xfrm>
          <a:prstGeom prst="rect">
            <a:avLst/>
          </a:prstGeom>
          <a:solidFill>
            <a:srgbClr val="801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4581128"/>
            <a:ext cx="4608512" cy="144016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Person Data Output</a:t>
            </a:r>
          </a:p>
          <a:p>
            <a:pPr algn="ctr"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(PDO)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14" y="1196752"/>
            <a:ext cx="5199912" cy="4778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Terms and Conditions for the PDO</a:t>
            </a:r>
            <a:endParaRPr lang="en-GB" b="1" dirty="0">
              <a:solidFill>
                <a:srgbClr val="CA005D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516216" y="1069975"/>
            <a:ext cx="2355242" cy="720080"/>
          </a:xfrm>
          <a:prstGeom prst="borderCallout1">
            <a:avLst>
              <a:gd name="adj1" fmla="val 18750"/>
              <a:gd name="adj2" fmla="val -8333"/>
              <a:gd name="adj3" fmla="val 86566"/>
              <a:gd name="adj4" fmla="val -5271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Guidance for running additional reports.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516216" y="1916832"/>
            <a:ext cx="2355242" cy="720080"/>
          </a:xfrm>
          <a:prstGeom prst="borderCallout1">
            <a:avLst>
              <a:gd name="adj1" fmla="val 18750"/>
              <a:gd name="adj2" fmla="val -8333"/>
              <a:gd name="adj3" fmla="val 59739"/>
              <a:gd name="adj4" fmla="val -4642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Check, check and double check the output before returning to the subject.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516216" y="2751981"/>
            <a:ext cx="2355242" cy="377278"/>
          </a:xfrm>
          <a:prstGeom prst="borderCallout1">
            <a:avLst>
              <a:gd name="adj1" fmla="val 18750"/>
              <a:gd name="adj2" fmla="val -8333"/>
              <a:gd name="adj3" fmla="val 45924"/>
              <a:gd name="adj4" fmla="val -4942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Useful guidance of redaction.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516216" y="3244328"/>
            <a:ext cx="2355242" cy="976760"/>
          </a:xfrm>
          <a:prstGeom prst="borderCallout1">
            <a:avLst>
              <a:gd name="adj1" fmla="val 18750"/>
              <a:gd name="adj2" fmla="val -8333"/>
              <a:gd name="adj3" fmla="val 39552"/>
              <a:gd name="adj4" fmla="val -5325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Data contained in this output can be of an extremely sensitive nature and could cause safeguarding concerns.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516216" y="4336157"/>
            <a:ext cx="2355242" cy="605011"/>
          </a:xfrm>
          <a:prstGeom prst="borderCallout1">
            <a:avLst>
              <a:gd name="adj1" fmla="val 18750"/>
              <a:gd name="adj2" fmla="val -8333"/>
              <a:gd name="adj3" fmla="val 33619"/>
              <a:gd name="adj4" fmla="val -5325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Very useful information available on the ICO website.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6516216" y="5056237"/>
            <a:ext cx="2355242" cy="677019"/>
          </a:xfrm>
          <a:prstGeom prst="borderCallout1">
            <a:avLst>
              <a:gd name="adj1" fmla="val 18750"/>
              <a:gd name="adj2" fmla="val -8333"/>
              <a:gd name="adj3" fmla="val 31490"/>
              <a:gd name="adj4" fmla="val -8415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You cannot run the output until you agree to the terms and conditions.</a:t>
            </a:r>
            <a:endParaRPr lang="en-GB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Summary of the PDO</a:t>
            </a:r>
            <a:endParaRPr lang="en-GB" b="1" dirty="0">
              <a:solidFill>
                <a:srgbClr val="CA00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0768"/>
            <a:ext cx="8208144" cy="463458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Output will open as a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MS Word </a:t>
            </a:r>
            <a:r>
              <a:rPr lang="en-GB" dirty="0" smtClean="0">
                <a:solidFill>
                  <a:schemeClr val="tx1"/>
                </a:solidFill>
              </a:rPr>
              <a:t>(.</a:t>
            </a:r>
            <a:r>
              <a:rPr lang="en-GB" dirty="0" err="1" smtClean="0">
                <a:solidFill>
                  <a:schemeClr val="tx1"/>
                </a:solidFill>
              </a:rPr>
              <a:t>docx</a:t>
            </a:r>
            <a:r>
              <a:rPr lang="en-GB" dirty="0" smtClean="0">
                <a:solidFill>
                  <a:schemeClr val="tx1"/>
                </a:solidFill>
              </a:rPr>
              <a:t>) file.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Detail such as individual sessional attendance (i.e. each individual mark) is not provided, </a:t>
            </a:r>
            <a:r>
              <a:rPr lang="en-GB" b="1" dirty="0" smtClean="0">
                <a:solidFill>
                  <a:schemeClr val="tx1"/>
                </a:solidFill>
              </a:rPr>
              <a:t>but</a:t>
            </a:r>
            <a:r>
              <a:rPr lang="en-GB" dirty="0" smtClean="0">
                <a:solidFill>
                  <a:schemeClr val="tx1"/>
                </a:solidFill>
              </a:rPr>
              <a:t> a summary for each academic year is given.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Where other areas such as Dinner Money or Fees Billing are used, the PDO provides a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summary of data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 these cases, where SIMS provides comprehensive more detailed reports, i.e. attendance certificates or dinner money transactions, we recommend you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supplement</a:t>
            </a:r>
            <a:r>
              <a:rPr lang="en-GB" dirty="0" smtClean="0">
                <a:solidFill>
                  <a:schemeClr val="tx1"/>
                </a:solidFill>
              </a:rPr>
              <a:t> the PDO with reports already available in SIMS.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1628801"/>
            <a:ext cx="7632848" cy="4248472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Keep up-to-date with SIMS...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/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200" b="1" dirty="0" smtClean="0">
                <a:solidFill>
                  <a:schemeClr val="accent6">
                    <a:lumMod val="10000"/>
                  </a:schemeClr>
                </a:solidFill>
              </a:rPr>
              <a:t>Be first to hear our news </a:t>
            </a:r>
            <a:r>
              <a:rPr lang="en-GB" sz="2200" dirty="0" smtClean="0">
                <a:solidFill>
                  <a:schemeClr val="accent6">
                    <a:lumMod val="10000"/>
                  </a:schemeClr>
                </a:solidFill>
              </a:rPr>
              <a:t>about our latest developments by signing up to our newsletter – </a:t>
            </a:r>
            <a:br>
              <a:rPr lang="en-GB" sz="22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GB" sz="2200" b="1" u="sng" dirty="0" smtClean="0">
                <a:solidFill>
                  <a:srgbClr val="CA005D"/>
                </a:solidFill>
              </a:rPr>
              <a:t>www.capita-sims.co.uk/stayintouch</a:t>
            </a:r>
            <a:r>
              <a:rPr lang="en-GB" sz="2200" b="1" dirty="0" smtClean="0">
                <a:solidFill>
                  <a:srgbClr val="CA005D"/>
                </a:solidFill>
              </a:rPr>
              <a:t>.</a:t>
            </a:r>
            <a:br>
              <a:rPr lang="en-GB" sz="2200" b="1" dirty="0" smtClean="0">
                <a:solidFill>
                  <a:srgbClr val="CA005D"/>
                </a:solidFill>
              </a:rPr>
            </a:br>
            <a:r>
              <a:rPr lang="en-GB" sz="2200" b="1" dirty="0" smtClean="0">
                <a:solidFill>
                  <a:schemeClr val="tx1"/>
                </a:solidFill>
              </a:rPr>
              <a:t/>
            </a:r>
            <a:br>
              <a:rPr lang="en-GB" sz="2200" b="1" dirty="0" smtClean="0">
                <a:solidFill>
                  <a:schemeClr val="tx1"/>
                </a:solidFill>
              </a:rPr>
            </a:br>
            <a:r>
              <a:rPr lang="en-GB" sz="2200" b="1" dirty="0" smtClean="0">
                <a:solidFill>
                  <a:schemeClr val="accent6">
                    <a:lumMod val="10000"/>
                  </a:schemeClr>
                </a:solidFill>
              </a:rPr>
              <a:t>Visit</a:t>
            </a:r>
            <a:r>
              <a:rPr lang="en-GB" sz="2200" b="1" dirty="0" smtClean="0">
                <a:solidFill>
                  <a:schemeClr val="tx1"/>
                </a:solidFill>
              </a:rPr>
              <a:t> </a:t>
            </a:r>
            <a:r>
              <a:rPr lang="en-GB" sz="2200" b="1" u="sng" dirty="0" smtClean="0">
                <a:solidFill>
                  <a:schemeClr val="accent1"/>
                </a:solidFill>
              </a:rPr>
              <a:t>www.capita-sims.co.uk </a:t>
            </a:r>
            <a:r>
              <a:rPr lang="en-GB" sz="2200" dirty="0" smtClean="0">
                <a:solidFill>
                  <a:schemeClr val="accent6">
                    <a:lumMod val="10000"/>
                  </a:schemeClr>
                </a:solidFill>
              </a:rPr>
              <a:t>for everything you need to know about SIMS, including our extensive training calendar, webinars and upcoming events and conferences.</a:t>
            </a:r>
            <a:r>
              <a:rPr lang="en-GB" sz="2200" dirty="0" smtClean="0">
                <a:solidFill>
                  <a:schemeClr val="tx1"/>
                </a:solidFill>
              </a:rPr>
              <a:t/>
            </a:r>
            <a:br>
              <a:rPr lang="en-GB" sz="22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/>
            </a:r>
            <a:br>
              <a:rPr lang="en-GB" sz="1200" dirty="0" smtClean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4" name="Picture 3" descr="new_SIMS_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6672"/>
            <a:ext cx="2024992" cy="951593"/>
          </a:xfrm>
          <a:prstGeom prst="rect">
            <a:avLst/>
          </a:prstGeom>
        </p:spPr>
      </p:pic>
      <p:pic>
        <p:nvPicPr>
          <p:cNvPr id="5" name="Picture 4" descr="Twitter_logo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77272"/>
            <a:ext cx="651072" cy="52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588886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@CapitaSIMS</a:t>
            </a:r>
            <a:endParaRPr lang="en-U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Data Protection Act and General Data Protection Regulation</a:t>
            </a:r>
            <a:endParaRPr lang="en-GB" b="1" dirty="0">
              <a:solidFill>
                <a:srgbClr val="CA00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0768"/>
            <a:ext cx="8208144" cy="43204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Data Protection </a:t>
            </a:r>
            <a:r>
              <a:rPr lang="en-GB" dirty="0" smtClean="0">
                <a:solidFill>
                  <a:srgbClr val="CA005D"/>
                </a:solidFill>
                <a:latin typeface="Hand Of Sean (Demo)" pitchFamily="2" charset="0"/>
              </a:rPr>
              <a:t>Act </a:t>
            </a:r>
            <a:r>
              <a:rPr lang="en-GB" dirty="0" smtClean="0">
                <a:solidFill>
                  <a:schemeClr val="tx1"/>
                </a:solidFill>
              </a:rPr>
              <a:t>(DPA) (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Principle 6</a:t>
            </a:r>
            <a:r>
              <a:rPr lang="en-GB" dirty="0" smtClean="0">
                <a:solidFill>
                  <a:schemeClr val="tx1"/>
                </a:solidFill>
              </a:rPr>
              <a:t>) gives </a:t>
            </a:r>
            <a:r>
              <a:rPr lang="en-GB" dirty="0">
                <a:solidFill>
                  <a:schemeClr val="tx1"/>
                </a:solidFill>
              </a:rPr>
              <a:t>rights to individuals in respect of the personal data that organisations hold about </a:t>
            </a:r>
            <a:r>
              <a:rPr lang="en-GB" dirty="0" smtClean="0">
                <a:solidFill>
                  <a:schemeClr val="tx1"/>
                </a:solidFill>
              </a:rPr>
              <a:t>them.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Part of this right is for an individual to see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smtClean="0">
                <a:solidFill>
                  <a:schemeClr val="tx1"/>
                </a:solidFill>
              </a:rPr>
              <a:t>record of </a:t>
            </a:r>
            <a:r>
              <a:rPr lang="en-GB" dirty="0">
                <a:solidFill>
                  <a:schemeClr val="tx1"/>
                </a:solidFill>
              </a:rPr>
              <a:t>the information an organisation holds about </a:t>
            </a:r>
            <a:r>
              <a:rPr lang="en-GB" dirty="0" smtClean="0">
                <a:solidFill>
                  <a:schemeClr val="tx1"/>
                </a:solidFill>
              </a:rPr>
              <a:t>them, this is commonly referred to as a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Subject Access Request </a:t>
            </a:r>
            <a:r>
              <a:rPr lang="en-GB" dirty="0" smtClean="0">
                <a:solidFill>
                  <a:schemeClr val="tx1"/>
                </a:solidFill>
              </a:rPr>
              <a:t>(SAR).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General Data Protection Regulation </a:t>
            </a:r>
            <a:r>
              <a:rPr lang="en-GB" dirty="0" smtClean="0">
                <a:solidFill>
                  <a:schemeClr val="tx1"/>
                </a:solidFill>
              </a:rPr>
              <a:t>takes some elements of the DPA further, please see the </a:t>
            </a:r>
            <a:r>
              <a:rPr lang="en-GB" dirty="0" smtClean="0">
                <a:solidFill>
                  <a:schemeClr val="tx1"/>
                </a:solidFill>
                <a:hlinkClick r:id="rId3"/>
              </a:rPr>
              <a:t>ICO website</a:t>
            </a:r>
            <a:r>
              <a:rPr lang="en-GB" dirty="0" smtClean="0">
                <a:solidFill>
                  <a:schemeClr val="tx1"/>
                </a:solidFill>
              </a:rPr>
              <a:t> for details.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Understanding a Subject Access Request</a:t>
            </a:r>
            <a:endParaRPr lang="en-GB" b="1" dirty="0">
              <a:solidFill>
                <a:srgbClr val="CA00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0768"/>
            <a:ext cx="8208144" cy="453650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 SAR can be for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specific data</a:t>
            </a:r>
            <a:r>
              <a:rPr lang="en-GB" dirty="0" smtClean="0">
                <a:solidFill>
                  <a:schemeClr val="tx1"/>
                </a:solidFill>
              </a:rPr>
              <a:t>, i.e. sessional attendance information for the academic year 2016/2017, or all the behaviour events for the Summer 2017 school term.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 SAR could also be every piece of information the school holds on that subject.</a:t>
            </a:r>
          </a:p>
          <a:p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It is not just data held in SIMS </a:t>
            </a:r>
            <a:r>
              <a:rPr lang="en-GB" dirty="0" smtClean="0">
                <a:solidFill>
                  <a:schemeClr val="tx1"/>
                </a:solidFill>
              </a:rPr>
              <a:t>that you need to worry about, what else is stored in your filing cabinets (original paper application forms), in spreadsheets and other documents stored on a network drive.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Additional notes in a </a:t>
            </a:r>
            <a:r>
              <a:rPr lang="en-GB" dirty="0" smtClean="0">
                <a:solidFill>
                  <a:schemeClr val="tx1"/>
                </a:solidFill>
              </a:rPr>
              <a:t>teacher’s </a:t>
            </a:r>
            <a:r>
              <a:rPr lang="en-GB" dirty="0" smtClean="0">
                <a:solidFill>
                  <a:schemeClr val="tx1"/>
                </a:solidFill>
              </a:rPr>
              <a:t>notepad.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How can SIMS help?</a:t>
            </a:r>
            <a:endParaRPr lang="en-GB" b="1" dirty="0">
              <a:solidFill>
                <a:srgbClr val="CA00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0768"/>
            <a:ext cx="8208144" cy="4320481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When a SAR is made by a person it’s clear that SIMS cannot and does not legally have to provide a single report to deliver everything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</a:rPr>
              <a:t>It’s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absolutely acceptable </a:t>
            </a:r>
            <a:r>
              <a:rPr lang="en-GB" dirty="0">
                <a:solidFill>
                  <a:schemeClr val="tx1"/>
                </a:solidFill>
              </a:rPr>
              <a:t>under the DPA and GDPR (as confirmed by the ICO) for a SAR to be made up of multiple reports from SIMS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The new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Person Data Output </a:t>
            </a:r>
            <a:r>
              <a:rPr lang="en-GB" dirty="0" smtClean="0">
                <a:solidFill>
                  <a:schemeClr val="tx1"/>
                </a:solidFill>
              </a:rPr>
              <a:t>has </a:t>
            </a:r>
            <a:r>
              <a:rPr lang="en-GB" dirty="0" smtClean="0">
                <a:solidFill>
                  <a:schemeClr val="tx1"/>
                </a:solidFill>
              </a:rPr>
              <a:t>been developed to make the process for a </a:t>
            </a:r>
            <a:r>
              <a:rPr lang="en-GB" dirty="0" smtClean="0">
                <a:solidFill>
                  <a:schemeClr val="tx1"/>
                </a:solidFill>
              </a:rPr>
              <a:t>school </a:t>
            </a:r>
            <a:r>
              <a:rPr lang="en-GB" dirty="0" smtClean="0">
                <a:solidFill>
                  <a:schemeClr val="tx1"/>
                </a:solidFill>
              </a:rPr>
              <a:t>easier and quicker when fulfilling the requirements for a SAR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Permissions Required for PDO</a:t>
            </a:r>
            <a:endParaRPr lang="en-GB" b="1" dirty="0">
              <a:solidFill>
                <a:srgbClr val="CA00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0768"/>
            <a:ext cx="8208144" cy="4320481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 new permission group called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Data Protection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Officer</a:t>
            </a:r>
            <a:r>
              <a:rPr lang="en-GB" dirty="0" smtClean="0">
                <a:solidFill>
                  <a:schemeClr val="tx1"/>
                </a:solidFill>
              </a:rPr>
              <a:t> has been created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926"/>
          <a:stretch/>
        </p:blipFill>
        <p:spPr>
          <a:xfrm>
            <a:off x="408914" y="2708920"/>
            <a:ext cx="8325404" cy="3009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68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Permissions Required for PDO</a:t>
            </a:r>
            <a:endParaRPr lang="en-GB" b="1" dirty="0">
              <a:solidFill>
                <a:srgbClr val="CA00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0768"/>
            <a:ext cx="8208144" cy="4320481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default upon upgrade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no users are added </a:t>
            </a:r>
            <a:r>
              <a:rPr lang="en-GB" dirty="0" smtClean="0">
                <a:solidFill>
                  <a:schemeClr val="tx1"/>
                </a:solidFill>
              </a:rPr>
              <a:t>to this group,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nor is the single permission added </a:t>
            </a:r>
            <a:r>
              <a:rPr lang="en-GB" dirty="0" smtClean="0">
                <a:solidFill>
                  <a:schemeClr val="tx1"/>
                </a:solidFill>
              </a:rPr>
              <a:t>to any other existing group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64" y="2818757"/>
            <a:ext cx="6336704" cy="3058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56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Running the PDO</a:t>
            </a:r>
            <a:endParaRPr lang="en-GB" b="1" dirty="0">
              <a:solidFill>
                <a:srgbClr val="CA00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0768"/>
            <a:ext cx="8208144" cy="4320481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As functionality extends in future </a:t>
            </a:r>
            <a:r>
              <a:rPr lang="en-GB" dirty="0" smtClean="0">
                <a:solidFill>
                  <a:schemeClr val="tx1"/>
                </a:solidFill>
              </a:rPr>
              <a:t>releases to allow for 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data portability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machine readable outputs</a:t>
            </a:r>
            <a:r>
              <a:rPr lang="en-GB" dirty="0" smtClean="0">
                <a:solidFill>
                  <a:schemeClr val="tx1"/>
                </a:solidFill>
              </a:rPr>
              <a:t>), it’s was clear that this is going to be more than a report.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To generate a PDO select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Routines | Data Out | Person Data Output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screen will show </a:t>
            </a:r>
            <a:r>
              <a:rPr lang="en-GB" dirty="0" smtClean="0">
                <a:solidFill>
                  <a:schemeClr val="tx1"/>
                </a:solidFill>
              </a:rPr>
              <a:t>an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audit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rgbClr val="CA005D"/>
                </a:solidFill>
                <a:latin typeface="Hand Of Sean (Demo)" pitchFamily="2" charset="0"/>
              </a:rPr>
              <a:t>log</a:t>
            </a:r>
            <a:r>
              <a:rPr lang="en-GB" dirty="0" smtClean="0">
                <a:solidFill>
                  <a:schemeClr val="tx1"/>
                </a:solidFill>
              </a:rPr>
              <a:t> of all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previously generated outputs</a:t>
            </a:r>
            <a:r>
              <a:rPr lang="en-GB" dirty="0" smtClean="0">
                <a:solidFill>
                  <a:schemeClr val="tx1"/>
                </a:solidFill>
              </a:rPr>
              <a:t> detailing when, on whom, created by, original save location and notes collected at the point of creating the file.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Running the PDO</a:t>
            </a:r>
            <a:endParaRPr lang="en-GB" b="1" dirty="0">
              <a:solidFill>
                <a:srgbClr val="CA00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0768"/>
            <a:ext cx="8208144" cy="4320481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Click on </a:t>
            </a:r>
            <a:r>
              <a:rPr lang="en-GB" dirty="0">
                <a:solidFill>
                  <a:srgbClr val="CA005D"/>
                </a:solidFill>
                <a:latin typeface="Hand Of Sean (Demo)" pitchFamily="2" charset="0"/>
              </a:rPr>
              <a:t>New</a:t>
            </a:r>
            <a:r>
              <a:rPr lang="en-GB" dirty="0" smtClean="0">
                <a:solidFill>
                  <a:schemeClr val="tx1"/>
                </a:solidFill>
              </a:rPr>
              <a:t> to generate a new output.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62" y="2132856"/>
            <a:ext cx="8378908" cy="30800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34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A005D"/>
                </a:solidFill>
              </a:rPr>
              <a:t>Running the PDO</a:t>
            </a:r>
            <a:endParaRPr lang="en-GB" b="1" dirty="0">
              <a:solidFill>
                <a:srgbClr val="CA005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18" y="1150265"/>
            <a:ext cx="5617849" cy="48250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Line Callout 1 7"/>
          <p:cNvSpPr/>
          <p:nvPr/>
        </p:nvSpPr>
        <p:spPr>
          <a:xfrm>
            <a:off x="6516216" y="908720"/>
            <a:ext cx="2355242" cy="881335"/>
          </a:xfrm>
          <a:prstGeom prst="borderCallout1">
            <a:avLst>
              <a:gd name="adj1" fmla="val 18750"/>
              <a:gd name="adj2" fmla="val -8333"/>
              <a:gd name="adj3" fmla="val 82095"/>
              <a:gd name="adj4" fmla="val -7239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The user must select a location to save the PDO </a:t>
            </a:r>
            <a:r>
              <a:rPr lang="en-GB" sz="1200" b="0" dirty="0" smtClean="0">
                <a:solidFill>
                  <a:schemeClr val="tx1"/>
                </a:solidFill>
              </a:rPr>
              <a:t>file and ensure it is secure and appropriate location.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516216" y="1916832"/>
            <a:ext cx="2355242" cy="720080"/>
          </a:xfrm>
          <a:prstGeom prst="borderCallout1">
            <a:avLst>
              <a:gd name="adj1" fmla="val 18750"/>
              <a:gd name="adj2" fmla="val -8333"/>
              <a:gd name="adj3" fmla="val 54373"/>
              <a:gd name="adj4" fmla="val -5161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Suitable notes can be entered here in relation to the PDO.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516216" y="2751980"/>
            <a:ext cx="2355242" cy="1109067"/>
          </a:xfrm>
          <a:prstGeom prst="borderCallout1">
            <a:avLst>
              <a:gd name="adj1" fmla="val 18750"/>
              <a:gd name="adj2" fmla="val -8333"/>
              <a:gd name="adj3" fmla="val 11682"/>
              <a:gd name="adj4" fmla="val -6829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For this first release Students will be the focus of the search, later releases will allow for the search for Staff, Contacts and </a:t>
            </a:r>
            <a:r>
              <a:rPr lang="en-GB" sz="1200" b="0" dirty="0" smtClean="0">
                <a:solidFill>
                  <a:schemeClr val="tx1"/>
                </a:solidFill>
              </a:rPr>
              <a:t>more.</a:t>
            </a: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516216" y="3976115"/>
            <a:ext cx="2355242" cy="1109067"/>
          </a:xfrm>
          <a:prstGeom prst="borderCallout1">
            <a:avLst>
              <a:gd name="adj1" fmla="val 18750"/>
              <a:gd name="adj2" fmla="val -8333"/>
              <a:gd name="adj3" fmla="val 29681"/>
              <a:gd name="adj4" fmla="val -5681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dirty="0" smtClean="0">
                <a:solidFill>
                  <a:schemeClr val="tx1"/>
                </a:solidFill>
              </a:rPr>
              <a:t>Select the person on whom you want the extract the data.  Initially the output will contain Student (not applicant) data.</a:t>
            </a:r>
            <a:endParaRPr lang="en-GB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NUG2014">
  <a:themeElements>
    <a:clrScheme name="SIMS Indy Conference 2014">
      <a:dk1>
        <a:srgbClr val="525253"/>
      </a:dk1>
      <a:lt1>
        <a:srgbClr val="FFFFFF"/>
      </a:lt1>
      <a:dk2>
        <a:srgbClr val="4F2683"/>
      </a:dk2>
      <a:lt2>
        <a:srgbClr val="FFFFFF"/>
      </a:lt2>
      <a:accent1>
        <a:srgbClr val="CA005D"/>
      </a:accent1>
      <a:accent2>
        <a:srgbClr val="6773B6"/>
      </a:accent2>
      <a:accent3>
        <a:srgbClr val="9CA299"/>
      </a:accent3>
      <a:accent4>
        <a:srgbClr val="005B82"/>
      </a:accent4>
      <a:accent5>
        <a:srgbClr val="3CB6CE"/>
      </a:accent5>
      <a:accent6>
        <a:srgbClr val="DCDCDC"/>
      </a:accent6>
      <a:hlink>
        <a:srgbClr val="4F2683"/>
      </a:hlink>
      <a:folHlink>
        <a:srgbClr val="005B82"/>
      </a:folHlink>
    </a:clrScheme>
    <a:fontScheme name="SIMS Indy Conference">
      <a:majorFont>
        <a:latin typeface="Arial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AD720E5409A40BEA33F8F45A6670B" ma:contentTypeVersion="71" ma:contentTypeDescription="Create a new document." ma:contentTypeScope="" ma:versionID="53aa1eac594070a3481b527e72c7d9ba">
  <xsd:schema xmlns:xsd="http://www.w3.org/2001/XMLSchema" xmlns:xs="http://www.w3.org/2001/XMLSchema" xmlns:p="http://schemas.microsoft.com/office/2006/metadata/properties" xmlns:ns1="http://schemas.microsoft.com/sharepoint/v3" xmlns:ns2="a6a28356-f4fe-4097-a94c-778bd662730a" xmlns:ns3="deba8f1d-fc82-455e-a1eb-e2d787ab99a0" xmlns:ns5="http://schemas.microsoft.com/sharepoint.v3" targetNamespace="http://schemas.microsoft.com/office/2006/metadata/properties" ma:root="true" ma:fieldsID="49c22e30fcaa2710e1401b81cc46dbac" ns1:_="" ns2:_="" ns3:_="" ns5:_="">
    <xsd:import namespace="http://schemas.microsoft.com/sharepoint/v3"/>
    <xsd:import namespace="a6a28356-f4fe-4097-a94c-778bd662730a"/>
    <xsd:import namespace="deba8f1d-fc82-455e-a1eb-e2d787ab99a0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Document_Description" minOccurs="0"/>
                <xsd:element ref="ns3:All_x0020_PAGs" minOccurs="0"/>
                <xsd:element ref="ns3:SIMS_x0020_PAGs" minOccurs="0"/>
                <xsd:element ref="ns3:ONE_x0020_PAGs" minOccurs="0"/>
                <xsd:element ref="ns3:Other_x0020_PAGs" minOccurs="0"/>
                <xsd:element ref="ns3:Start_x0020_Date"/>
                <xsd:element ref="ns3:End_x0020_Date"/>
                <xsd:element ref="ns1:PublishingExpirationDate" minOccurs="0"/>
                <xsd:element ref="ns1:PublishingStartDate" minOccurs="0"/>
                <xsd:element ref="ns5:CategoryDescription" minOccurs="0"/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f7370ad9c04b46f3a97f93672d5a7c8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28356-f4fe-4097-a94c-778bd662730a" elementFormDefault="qualified">
    <xsd:import namespace="http://schemas.microsoft.com/office/2006/documentManagement/types"/>
    <xsd:import namespace="http://schemas.microsoft.com/office/infopath/2007/PartnerControls"/>
    <xsd:element name="Document_Description" ma:index="2" nillable="true" ma:displayName="Document_Description" ma:description="Note: The description should be a short, clear explanation of the document for the customer. This will eventually be displayed in the search results." ma:internalName="Document_Description" ma:readOnly="false">
      <xsd:simpleType>
        <xsd:restriction base="dms:Note">
          <xsd:maxLength value="255"/>
        </xsd:restriction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33f57a27-cc25-46ed-bc45-b147b5733ff0}" ma:internalName="TaxCatchAll" ma:showField="CatchAllData" ma:web="a6a28356-f4fe-4097-a94c-778bd66273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a8f1d-fc82-455e-a1eb-e2d787ab99a0" elementFormDefault="qualified">
    <xsd:import namespace="http://schemas.microsoft.com/office/2006/documentManagement/types"/>
    <xsd:import namespace="http://schemas.microsoft.com/office/infopath/2007/PartnerControls"/>
    <xsd:element name="All_x0020_PAGs" ma:index="3" nillable="true" ma:displayName="All PAGs" ma:default="0" ma:internalName="All_x0020_PAGs" ma:readOnly="false">
      <xsd:simpleType>
        <xsd:restriction base="dms:Boolean"/>
      </xsd:simpleType>
    </xsd:element>
    <xsd:element name="SIMS_x0020_PAGs" ma:index="4" nillable="true" ma:displayName="SIMS PAGs" ma:internalName="SIMS_x0020_PAG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ademy Schools"/>
                    <xsd:enumeration value="Capita IBS"/>
                    <xsd:enumeration value="Capita Supported"/>
                    <xsd:enumeration value="Direct Licensed"/>
                    <xsd:enumeration value="FMS Only"/>
                    <xsd:enumeration value="FMS Partner"/>
                    <xsd:enumeration value="Free Schools"/>
                    <xsd:enumeration value="Independent Schools"/>
                    <xsd:enumeration value="International Schools"/>
                    <xsd:enumeration value="LA Maintained"/>
                    <xsd:enumeration value="SIMS Partners"/>
                    <xsd:enumeration value="SIMS Partnership Schools"/>
                    <xsd:enumeration value="SIMS Support Teams"/>
                    <xsd:enumeration value="SIMS Primary"/>
                    <xsd:enumeration value="Multi-Academy Trusts"/>
                  </xsd:restriction>
                </xsd:simpleType>
              </xsd:element>
            </xsd:sequence>
          </xsd:extension>
        </xsd:complexContent>
      </xsd:complexType>
    </xsd:element>
    <xsd:element name="ONE_x0020_PAGs" ma:index="5" nillable="true" ma:displayName="ONE PAGs" ma:internalName="ONE_x0020_PAG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uite"/>
                    <xsd:enumeration value="ONE Partners"/>
                    <xsd:enumeration value="ONE Support Teams"/>
                  </xsd:restriction>
                </xsd:simpleType>
              </xsd:element>
            </xsd:sequence>
          </xsd:extension>
        </xsd:complexContent>
      </xsd:complexType>
    </xsd:element>
    <xsd:element name="Other_x0020_PAGs" ma:index="6" nillable="true" ma:displayName="Other PAGs" ma:default="Capita Staff" ma:description="Note: Please do not uncheck Capita Staff as all Capita users should have access to all the documents" ma:internalName="Other_x0020_PAG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ACS Users"/>
                    <xsd:enumeration value="Capita Staff"/>
                    <xsd:enumeration value="Executive Groups"/>
                    <xsd:enumeration value="SIMS ID"/>
                  </xsd:restriction>
                </xsd:simpleType>
              </xsd:element>
            </xsd:sequence>
          </xsd:extension>
        </xsd:complexContent>
      </xsd:complexType>
    </xsd:element>
    <xsd:element name="Start_x0020_Date" ma:index="7" ma:displayName="Start Date" ma:default="[today]" ma:format="DateTime" ma:internalName="Start_x0020_Date">
      <xsd:simpleType>
        <xsd:restriction base="dms:DateTime"/>
      </xsd:simpleType>
    </xsd:element>
    <xsd:element name="End_x0020_Date" ma:index="8" ma:displayName="End Date" ma:description="i.e. Expiry Date" ma:format="DateTime" ma:internalName="End_x0020_Date">
      <xsd:simpleType>
        <xsd:restriction base="dms:DateTime"/>
      </xsd:simpleType>
    </xsd:element>
    <xsd:element name="f7370ad9c04b46f3a97f93672d5a7c84" ma:index="24" ma:taxonomy="true" ma:internalName="f7370ad9c04b46f3a97f93672d5a7c84" ma:taxonomyFieldName="Classification" ma:displayName="Classification" ma:default="" ma:fieldId="{f7370ad9-c04b-46f3-a97f-93672d5a7c84}" ma:taxonomyMulti="true" ma:sspId="4c2f94e0-fb17-4192-8fb8-a7c2a9b6b1c9" ma:termSetId="746d5758-13dd-461b-94a2-cca2d4dd7a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5" nillable="true" ma:displayName="Description" ma:hidden="true" ma:internalName="CategoryDescript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ONE_x0020_PAGs xmlns="deba8f1d-fc82-455e-a1eb-e2d787ab99a0"/>
    <End_x0020_Date xmlns="deba8f1d-fc82-455e-a1eb-e2d787ab99a0">2019-09-24T23:00:00+00:00</End_x0020_Date>
    <Document_Description xmlns="a6a28356-f4fe-4097-a94c-778bd662730a">SIMS Person Data Output supporting your Subject Access Requests in SIMS for DPA/GDPR</Document_Description>
    <f7370ad9c04b46f3a97f93672d5a7c84 xmlns="deba8f1d-fc82-455e-a1eb-e2d787ab99a0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 Documents</TermName>
          <TermId xmlns="http://schemas.microsoft.com/office/infopath/2007/PartnerControls">08a9021e-2d67-4f53-9311-4e3abeb826e1</TermId>
        </TermInfo>
      </Terms>
    </f7370ad9c04b46f3a97f93672d5a7c84>
    <PublishingExpirationDate xmlns="http://schemas.microsoft.com/sharepoint/v3" xsi:nil="true"/>
    <CategoryDescription xmlns="http://schemas.microsoft.com/sharepoint.v3" xsi:nil="true"/>
    <SIMS_x0020_PAGs xmlns="deba8f1d-fc82-455e-a1eb-e2d787ab99a0">
      <Value>Academy Schools</Value>
      <Value>Capita Supported</Value>
      <Value>Direct Licensed</Value>
      <Value>Free Schools</Value>
      <Value>Independent Schools</Value>
      <Value>International Schools</Value>
      <Value>SIMS Partnership Schools</Value>
      <Value>SIMS Support Teams</Value>
    </SIMS_x0020_PAGs>
    <Start_x0020_Date xmlns="deba8f1d-fc82-455e-a1eb-e2d787ab99a0">2017-09-25T15:04:00+00:00</Start_x0020_Date>
    <PublishingStartDate xmlns="http://schemas.microsoft.com/sharepoint/v3" xsi:nil="true"/>
    <TaxCatchAll xmlns="a6a28356-f4fe-4097-a94c-778bd662730a">
      <Value>11</Value>
    </TaxCatchAll>
    <All_x0020_PAGs xmlns="deba8f1d-fc82-455e-a1eb-e2d787ab99a0">false</All_x0020_PAGs>
    <Other_x0020_PAGs xmlns="deba8f1d-fc82-455e-a1eb-e2d787ab99a0">
      <Value>Capita Staff</Value>
    </Other_x0020_PAGs>
    <_dlc_DocId xmlns="a6a28356-f4fe-4097-a94c-778bd662730a">RESOURCEID-1-5694</_dlc_DocId>
    <_dlc_DocIdUrl xmlns="a6a28356-f4fe-4097-a94c-778bd662730a">
      <Url>http://cssadxdynspt1/_layouts/15/DocIdRedir.aspx?ID=RESOURCEID-1-5694</Url>
      <Description>RESOURCEID-1-5694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17C4D5-80FB-4CE2-B387-6E26741157C0}"/>
</file>

<file path=customXml/itemProps2.xml><?xml version="1.0" encoding="utf-8"?>
<ds:datastoreItem xmlns:ds="http://schemas.openxmlformats.org/officeDocument/2006/customXml" ds:itemID="{1B02FC98-9AE6-49F7-96CB-12DB318D4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30DD0A-D6B2-4F85-99AA-149AE208E8BF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FD19DA5-9639-4B5C-B13B-7AED5B621C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58349</TotalTime>
  <Words>687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Hand Of Sean (Demo)</vt:lpstr>
      <vt:lpstr>Wingdings</vt:lpstr>
      <vt:lpstr>OneNUG2014</vt:lpstr>
      <vt:lpstr>Custom Design</vt:lpstr>
      <vt:lpstr>SIMS Reporting Enhancement supporting GDPR</vt:lpstr>
      <vt:lpstr>Data Protection Act and General Data Protection Regulation</vt:lpstr>
      <vt:lpstr>Understanding a Subject Access Request</vt:lpstr>
      <vt:lpstr>How can SIMS help?</vt:lpstr>
      <vt:lpstr>Permissions Required for PDO</vt:lpstr>
      <vt:lpstr>Permissions Required for PDO</vt:lpstr>
      <vt:lpstr>Running the PDO</vt:lpstr>
      <vt:lpstr>Running the PDO</vt:lpstr>
      <vt:lpstr>Running the PDO</vt:lpstr>
      <vt:lpstr>Terms and Conditions for the PDO</vt:lpstr>
      <vt:lpstr>Summary of the PDO</vt:lpstr>
      <vt:lpstr>PowerPoint Presentation</vt:lpstr>
    </vt:vector>
  </TitlesOfParts>
  <Company>Capita group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SIMS Person Data Output</dc:title>
  <dc:creator>Elaine Odlin</dc:creator>
  <cp:lastModifiedBy>Featherstone, Paul (CCS)</cp:lastModifiedBy>
  <cp:revision>2524</cp:revision>
  <cp:lastPrinted>2012-07-31T11:40:34Z</cp:lastPrinted>
  <dcterms:created xsi:type="dcterms:W3CDTF">2006-01-17T10:00:01Z</dcterms:created>
  <dcterms:modified xsi:type="dcterms:W3CDTF">2017-09-15T09:50:09Z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0x010100A6BAD720E5409A40BEA33F8F45A6670B</vt:lpwstr>
  </property>
  <property fmtid="{D5CDD505-2E9C-101B-9397-08002B2CF9AE}" pid="3" name="_Published">
    <vt:lpwstr>false</vt:lpwstr>
  </property>
  <property fmtid="{D5CDD505-2E9C-101B-9397-08002B2CF9AE}" pid="4" name="_Authorised">
    <vt:lpwstr>false</vt:lpwstr>
  </property>
  <property fmtid="{D5CDD505-2E9C-101B-9397-08002B2CF9AE}" pid="5" name="_Owner">
    <vt:lpwstr>sitecore\nicholss40</vt:lpwstr>
  </property>
  <property fmtid="{D5CDD505-2E9C-101B-9397-08002B2CF9AE}" pid="6" name="_NotifyGroup">
    <vt:lpwstr>false</vt:lpwstr>
  </property>
  <property fmtid="{D5CDD505-2E9C-101B-9397-08002B2CF9AE}" pid="7" name="_ContentReviewDate">
    <vt:lpwstr>2013-01-31T12:55:00+00:00</vt:lpwstr>
  </property>
  <property fmtid="{D5CDD505-2E9C-101B-9397-08002B2CF9AE}" pid="8" name="_dlc_DocIdItemGuid">
    <vt:lpwstr>38d417ab-f43c-4534-b126-70ef20a58417</vt:lpwstr>
  </property>
  <property fmtid="{D5CDD505-2E9C-101B-9397-08002B2CF9AE}" pid="9" name="TargetAudienceChanged">
    <vt:bool>false</vt:bool>
  </property>
  <property fmtid="{D5CDD505-2E9C-101B-9397-08002B2CF9AE}" pid="10" name="Classification">
    <vt:lpwstr>11;#Training Documents|08a9021e-2d67-4f53-9311-4e3abeb826e1</vt:lpwstr>
  </property>
</Properties>
</file>