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0" r:id="rId4"/>
  </p:sldMasterIdLst>
  <p:notesMasterIdLst>
    <p:notesMasterId r:id="rId15"/>
  </p:notesMasterIdLst>
  <p:handoutMasterIdLst>
    <p:handoutMasterId r:id="rId16"/>
  </p:handoutMasterIdLst>
  <p:sldIdLst>
    <p:sldId id="256" r:id="rId5"/>
    <p:sldId id="265" r:id="rId6"/>
    <p:sldId id="268" r:id="rId7"/>
    <p:sldId id="275" r:id="rId8"/>
    <p:sldId id="276" r:id="rId9"/>
    <p:sldId id="277" r:id="rId10"/>
    <p:sldId id="278" r:id="rId11"/>
    <p:sldId id="279" r:id="rId12"/>
    <p:sldId id="280" r:id="rId13"/>
    <p:sldId id="269" r:id="rId14"/>
  </p:sldIdLst>
  <p:sldSz cx="9144000" cy="6858000" type="screen4x3"/>
  <p:notesSz cx="6797675" cy="9926638"/>
  <p:defaultTextStyle>
    <a:defPPr>
      <a:defRPr lang="en-US"/>
    </a:defPPr>
    <a:lvl1pPr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1pPr>
    <a:lvl2pPr marL="4572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2pPr>
    <a:lvl3pPr marL="9144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3pPr>
    <a:lvl4pPr marL="13716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4pPr>
    <a:lvl5pPr marL="18288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5pPr>
    <a:lvl6pPr marL="2286000" algn="l" defTabSz="914400" rtl="0" eaLnBrk="1" latinLnBrk="0" hangingPunct="1">
      <a:defRPr sz="2600" b="1" kern="1200">
        <a:solidFill>
          <a:schemeClr val="bg1"/>
        </a:solidFill>
        <a:latin typeface="Arial" pitchFamily="34" charset="0"/>
        <a:ea typeface="ＭＳ Ｐゴシック"/>
        <a:cs typeface="ＭＳ Ｐゴシック"/>
      </a:defRPr>
    </a:lvl6pPr>
    <a:lvl7pPr marL="2743200" algn="l" defTabSz="914400" rtl="0" eaLnBrk="1" latinLnBrk="0" hangingPunct="1">
      <a:defRPr sz="2600" b="1" kern="1200">
        <a:solidFill>
          <a:schemeClr val="bg1"/>
        </a:solidFill>
        <a:latin typeface="Arial" pitchFamily="34" charset="0"/>
        <a:ea typeface="ＭＳ Ｐゴシック"/>
        <a:cs typeface="ＭＳ Ｐゴシック"/>
      </a:defRPr>
    </a:lvl7pPr>
    <a:lvl8pPr marL="3200400" algn="l" defTabSz="914400" rtl="0" eaLnBrk="1" latinLnBrk="0" hangingPunct="1">
      <a:defRPr sz="2600" b="1" kern="1200">
        <a:solidFill>
          <a:schemeClr val="bg1"/>
        </a:solidFill>
        <a:latin typeface="Arial" pitchFamily="34" charset="0"/>
        <a:ea typeface="ＭＳ Ｐゴシック"/>
        <a:cs typeface="ＭＳ Ｐゴシック"/>
      </a:defRPr>
    </a:lvl8pPr>
    <a:lvl9pPr marL="3657600" algn="l" defTabSz="914400" rtl="0" eaLnBrk="1" latinLnBrk="0" hangingPunct="1">
      <a:defRPr sz="2600" b="1" kern="1200">
        <a:solidFill>
          <a:schemeClr val="bg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98E00"/>
    <a:srgbClr val="505253"/>
    <a:srgbClr val="7AB800"/>
    <a:srgbClr val="F0AB00"/>
    <a:srgbClr val="3BB6CE"/>
    <a:srgbClr val="FF5800"/>
    <a:srgbClr val="D8F0F5"/>
    <a:srgbClr val="14A5BF"/>
    <a:srgbClr val="2A8799"/>
    <a:srgbClr val="CCC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1" autoAdjust="0"/>
    <p:restoredTop sz="87896" autoAdjust="0"/>
  </p:normalViewPr>
  <p:slideViewPr>
    <p:cSldViewPr>
      <p:cViewPr>
        <p:scale>
          <a:sx n="66" d="100"/>
          <a:sy n="66" d="100"/>
        </p:scale>
        <p:origin x="-2214" y="-912"/>
      </p:cViewPr>
      <p:guideLst>
        <p:guide orient="horz" pos="4022"/>
        <p:guide orient="horz" pos="3764"/>
        <p:guide orient="horz" pos="898"/>
        <p:guide orient="horz" pos="1125"/>
        <p:guide pos="5461"/>
        <p:guide pos="950"/>
        <p:guide pos="22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5" d="100"/>
        <a:sy n="25" d="100"/>
      </p:scale>
      <p:origin x="0" y="0"/>
    </p:cViewPr>
  </p:sorterViewPr>
  <p:notesViewPr>
    <p:cSldViewPr snapToGrid="0">
      <p:cViewPr varScale="1">
        <p:scale>
          <a:sx n="64" d="100"/>
          <a:sy n="64" d="100"/>
        </p:scale>
        <p:origin x="-305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a:solidFill>
                  <a:schemeClr val="tx1"/>
                </a:solidFill>
              </a:defRPr>
            </a:lvl1pPr>
          </a:lstStyle>
          <a:p>
            <a:pPr>
              <a:defRPr/>
            </a:pPr>
            <a:endParaRPr lang="en-GB"/>
          </a:p>
        </p:txBody>
      </p:sp>
      <p:sp>
        <p:nvSpPr>
          <p:cNvPr id="62467" name="Rectangle 3"/>
          <p:cNvSpPr>
            <a:spLocks noGrp="1" noChangeArrowheads="1"/>
          </p:cNvSpPr>
          <p:nvPr>
            <p:ph type="dt" sz="quarter" idx="1"/>
          </p:nvPr>
        </p:nvSpPr>
        <p:spPr bwMode="auto">
          <a:xfrm>
            <a:off x="385029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a:solidFill>
                  <a:schemeClr val="tx1"/>
                </a:solidFill>
              </a:defRPr>
            </a:lvl1pPr>
          </a:lstStyle>
          <a:p>
            <a:pPr>
              <a:defRPr/>
            </a:pPr>
            <a:endParaRPr lang="en-GB"/>
          </a:p>
        </p:txBody>
      </p:sp>
      <p:sp>
        <p:nvSpPr>
          <p:cNvPr id="62468" name="Rectangle 4"/>
          <p:cNvSpPr>
            <a:spLocks noGrp="1" noChangeArrowheads="1"/>
          </p:cNvSpPr>
          <p:nvPr>
            <p:ph type="ftr" sz="quarter" idx="2"/>
          </p:nvPr>
        </p:nvSpPr>
        <p:spPr bwMode="auto">
          <a:xfrm>
            <a:off x="0"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a:solidFill>
                  <a:schemeClr val="tx1"/>
                </a:solidFill>
              </a:defRPr>
            </a:lvl1pPr>
          </a:lstStyle>
          <a:p>
            <a:pPr>
              <a:defRPr/>
            </a:pPr>
            <a:endParaRPr lang="en-GB"/>
          </a:p>
        </p:txBody>
      </p:sp>
      <p:sp>
        <p:nvSpPr>
          <p:cNvPr id="62469" name="Rectangle 5"/>
          <p:cNvSpPr>
            <a:spLocks noGrp="1" noChangeArrowheads="1"/>
          </p:cNvSpPr>
          <p:nvPr>
            <p:ph type="sldNum" sz="quarter" idx="3"/>
          </p:nvPr>
        </p:nvSpPr>
        <p:spPr bwMode="auto">
          <a:xfrm>
            <a:off x="3850294"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a:solidFill>
                  <a:schemeClr val="tx1"/>
                </a:solidFill>
              </a:defRPr>
            </a:lvl1pPr>
          </a:lstStyle>
          <a:p>
            <a:pPr>
              <a:defRPr/>
            </a:pPr>
            <a:fld id="{72DEFB99-373C-4D25-8622-12A22A00E22F}" type="slidenum">
              <a:rPr lang="en-GB"/>
              <a:pPr>
                <a:defRPr/>
              </a:pPr>
              <a:t>‹#›</a:t>
            </a:fld>
            <a:endParaRPr lang="en-GB"/>
          </a:p>
        </p:txBody>
      </p:sp>
    </p:spTree>
    <p:extLst>
      <p:ext uri="{BB962C8B-B14F-4D97-AF65-F5344CB8AC3E}">
        <p14:creationId xmlns:p14="http://schemas.microsoft.com/office/powerpoint/2010/main" val="425549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baseline="-25000">
                <a:solidFill>
                  <a:schemeClr val="tx1"/>
                </a:solidFill>
              </a:defRPr>
            </a:lvl1pPr>
          </a:lstStyle>
          <a:p>
            <a:pPr>
              <a:defRPr/>
            </a:pPr>
            <a:endParaRPr lang="en-GB"/>
          </a:p>
        </p:txBody>
      </p:sp>
      <p:sp>
        <p:nvSpPr>
          <p:cNvPr id="14339" name="Rectangle 3"/>
          <p:cNvSpPr>
            <a:spLocks noGrp="1" noChangeArrowheads="1"/>
          </p:cNvSpPr>
          <p:nvPr>
            <p:ph type="dt" idx="1"/>
          </p:nvPr>
        </p:nvSpPr>
        <p:spPr bwMode="auto">
          <a:xfrm>
            <a:off x="385181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baseline="-25000">
                <a:solidFill>
                  <a:schemeClr val="tx1"/>
                </a:solidFill>
              </a:defRPr>
            </a:lvl1pPr>
          </a:lstStyle>
          <a:p>
            <a:pPr>
              <a:defRPr/>
            </a:pPr>
            <a:endParaRPr lang="en-GB"/>
          </a:p>
        </p:txBody>
      </p:sp>
      <p:sp>
        <p:nvSpPr>
          <p:cNvPr id="52228"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05952" y="4716193"/>
            <a:ext cx="4985772" cy="4466755"/>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0"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baseline="-25000">
                <a:solidFill>
                  <a:schemeClr val="tx1"/>
                </a:solidFill>
              </a:defRPr>
            </a:lvl1pPr>
          </a:lstStyle>
          <a:p>
            <a:pPr>
              <a:defRPr/>
            </a:pPr>
            <a:endParaRPr lang="en-GB"/>
          </a:p>
        </p:txBody>
      </p:sp>
      <p:sp>
        <p:nvSpPr>
          <p:cNvPr id="14343" name="Rectangle 7"/>
          <p:cNvSpPr>
            <a:spLocks noGrp="1" noChangeArrowheads="1"/>
          </p:cNvSpPr>
          <p:nvPr>
            <p:ph type="sldNum" sz="quarter" idx="5"/>
          </p:nvPr>
        </p:nvSpPr>
        <p:spPr bwMode="auto">
          <a:xfrm>
            <a:off x="3851814"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baseline="-25000">
                <a:solidFill>
                  <a:schemeClr val="tx1"/>
                </a:solidFill>
              </a:defRPr>
            </a:lvl1pPr>
          </a:lstStyle>
          <a:p>
            <a:pPr>
              <a:defRPr/>
            </a:pPr>
            <a:fld id="{71BD6111-3AD9-4AD6-8E77-BAA3F93E6617}" type="slidenum">
              <a:rPr lang="en-US"/>
              <a:pPr>
                <a:defRPr/>
              </a:pPr>
              <a:t>‹#›</a:t>
            </a:fld>
            <a:endParaRPr lang="en-US"/>
          </a:p>
        </p:txBody>
      </p:sp>
    </p:spTree>
    <p:extLst>
      <p:ext uri="{BB962C8B-B14F-4D97-AF65-F5344CB8AC3E}">
        <p14:creationId xmlns:p14="http://schemas.microsoft.com/office/powerpoint/2010/main" val="771789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to SIMS co-ordinators, data managers: </a:t>
            </a:r>
          </a:p>
          <a:p>
            <a:r>
              <a:rPr lang="en-GB" dirty="0" smtClean="0"/>
              <a:t>If</a:t>
            </a:r>
            <a:r>
              <a:rPr lang="en-GB" baseline="0" dirty="0" smtClean="0"/>
              <a:t> you are taking part in the pilot, please ensure that you have upgraded to the SIMS Autumn 2016  release, and applied the licence patch</a:t>
            </a:r>
          </a:p>
          <a:p>
            <a:r>
              <a:rPr lang="en-GB" baseline="0" dirty="0" smtClean="0"/>
              <a:t>If you are not taking part in the pilot, please ensure that you have upgraded to the SIMS Spring 2017 release</a:t>
            </a:r>
          </a:p>
          <a:p>
            <a:endParaRPr lang="en-GB" baseline="0" dirty="0" smtClean="0"/>
          </a:p>
          <a:p>
            <a:r>
              <a:rPr lang="en-GB" baseline="0" dirty="0" smtClean="0"/>
              <a:t>If your teachers or teaching assistants are unable to see these menu routes, they may need the appropriate permissions adding in system manager</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2</a:t>
            </a:fld>
            <a:endParaRPr lang="en-US"/>
          </a:p>
        </p:txBody>
      </p:sp>
    </p:spTree>
    <p:extLst>
      <p:ext uri="{BB962C8B-B14F-4D97-AF65-F5344CB8AC3E}">
        <p14:creationId xmlns:p14="http://schemas.microsoft.com/office/powerpoint/2010/main" val="13096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needs regionalisation</a:t>
            </a:r>
            <a:r>
              <a:rPr lang="en-GB" baseline="0" dirty="0" smtClean="0"/>
              <a:t> for England, Wales/NI and Independent schools </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7</a:t>
            </a:fld>
            <a:endParaRPr lang="en-US"/>
          </a:p>
        </p:txBody>
      </p:sp>
    </p:spTree>
    <p:extLst>
      <p:ext uri="{BB962C8B-B14F-4D97-AF65-F5344CB8AC3E}">
        <p14:creationId xmlns:p14="http://schemas.microsoft.com/office/powerpoint/2010/main" val="387074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38597" name="Rectangle 5"/>
          <p:cNvSpPr>
            <a:spLocks noGrp="1" noChangeArrowheads="1"/>
          </p:cNvSpPr>
          <p:nvPr>
            <p:ph type="subTitle" idx="1" hasCustomPrompt="1"/>
          </p:nvPr>
        </p:nvSpPr>
        <p:spPr>
          <a:xfrm>
            <a:off x="1259632" y="6021288"/>
            <a:ext cx="6192688" cy="348371"/>
          </a:xfrm>
          <a:prstGeom prst="rect">
            <a:avLst/>
          </a:prstGeom>
        </p:spPr>
        <p:txBody>
          <a:bodyPr wrap="none" lIns="0" tIns="0" rIns="0" bIns="0" anchor="b" anchorCtr="0">
            <a:noAutofit/>
          </a:bodyPr>
          <a:lstStyle>
            <a:lvl1pPr marL="0" indent="0">
              <a:buFont typeface="Wingdings" pitchFamily="2" charset="2"/>
              <a:buNone/>
              <a:defRPr sz="2400" b="0">
                <a:solidFill>
                  <a:schemeClr val="accent4"/>
                </a:solidFill>
              </a:defRPr>
            </a:lvl1pPr>
          </a:lstStyle>
          <a:p>
            <a:r>
              <a:rPr lang="en-GB" dirty="0" smtClean="0"/>
              <a:t>Presenter’s name</a:t>
            </a:r>
            <a:endParaRPr lang="en-GB" dirty="0"/>
          </a:p>
        </p:txBody>
      </p:sp>
      <p:sp>
        <p:nvSpPr>
          <p:cNvPr id="22" name="Title 21"/>
          <p:cNvSpPr>
            <a:spLocks noGrp="1"/>
          </p:cNvSpPr>
          <p:nvPr>
            <p:ph type="title" hasCustomPrompt="1"/>
          </p:nvPr>
        </p:nvSpPr>
        <p:spPr>
          <a:xfrm>
            <a:off x="323528" y="5301208"/>
            <a:ext cx="7128792" cy="566936"/>
          </a:xfrm>
          <a:prstGeom prst="rect">
            <a:avLst/>
          </a:prstGeom>
        </p:spPr>
        <p:txBody>
          <a:bodyPr wrap="square" lIns="0" tIns="0" rIns="0" bIns="0"/>
          <a:lstStyle>
            <a:lvl1pPr>
              <a:defRPr sz="3200" b="0" baseline="0">
                <a:solidFill>
                  <a:schemeClr val="accent4"/>
                </a:solidFill>
              </a:defRPr>
            </a:lvl1pPr>
          </a:lstStyle>
          <a:p>
            <a:r>
              <a:rPr lang="en-US" dirty="0" smtClean="0"/>
              <a:t>Presentation title</a:t>
            </a:r>
            <a:endParaRPr lang="en-US" dirty="0"/>
          </a:p>
        </p:txBody>
      </p:sp>
    </p:spTree>
    <p:extLst>
      <p:ext uri="{BB962C8B-B14F-4D97-AF65-F5344CB8AC3E}">
        <p14:creationId xmlns:p14="http://schemas.microsoft.com/office/powerpoint/2010/main" val="40220247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lain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Text Placeholder 3"/>
          <p:cNvSpPr>
            <a:spLocks noGrp="1"/>
          </p:cNvSpPr>
          <p:nvPr>
            <p:ph type="body" sz="quarter" idx="10"/>
          </p:nvPr>
        </p:nvSpPr>
        <p:spPr>
          <a:xfrm>
            <a:off x="467544" y="1556792"/>
            <a:ext cx="8208144" cy="4320481"/>
          </a:xfrm>
          <a:prstGeom prst="rect">
            <a:avLst/>
          </a:prstGeom>
        </p:spPr>
        <p:txBody>
          <a:bodyPr>
            <a:normAutofit/>
          </a:bodyPr>
          <a:lstStyle>
            <a:lvl1pPr marL="0" indent="0">
              <a:buFontTx/>
              <a:buNone/>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a:lvl6pPr>
            <a:lvl7pPr marL="3086100" indent="-342900">
              <a:buFont typeface="Wingdings" panose="05000000000000000000" pitchFamily="2" charset="2"/>
              <a:buChar char="§"/>
              <a:defRPr/>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374266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67544" y="1556792"/>
            <a:ext cx="8208144" cy="4320481"/>
          </a:xfrm>
          <a:prstGeom prst="rect">
            <a:avLst/>
          </a:prstGeom>
        </p:spPr>
        <p:txBody>
          <a:bodyPr>
            <a:normAutofit/>
          </a:bodyPr>
          <a:lstStyle>
            <a:lvl1pPr marL="342900" indent="-342900">
              <a:buFont typeface="Arial" panose="020B0604020202020204" pitchFamily="34" charset="0"/>
              <a:buChar char="•"/>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baseline="0"/>
            </a:lvl6pPr>
            <a:lvl7pPr marL="3086100" indent="-342900">
              <a:buFont typeface="Wingdings" panose="05000000000000000000" pitchFamily="2" charset="2"/>
              <a:buChar char="§"/>
              <a:defRPr baseline="0"/>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167790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c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6610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6838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80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lete Blank">
    <p:spTree>
      <p:nvGrpSpPr>
        <p:cNvPr id="1" name=""/>
        <p:cNvGrpSpPr/>
        <p:nvPr/>
      </p:nvGrpSpPr>
      <p:grpSpPr>
        <a:xfrm>
          <a:off x="0" y="0"/>
          <a:ext cx="0" cy="0"/>
          <a:chOff x="0" y="0"/>
          <a:chExt cx="0" cy="0"/>
        </a:xfrm>
      </p:grpSpPr>
      <p:sp>
        <p:nvSpPr>
          <p:cNvPr id="3" name="Rectangle 2"/>
          <p:cNvSpPr/>
          <p:nvPr userDrawn="1"/>
        </p:nvSpPr>
        <p:spPr>
          <a:xfrm>
            <a:off x="0" y="5445224"/>
            <a:ext cx="9144000"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27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lete Blank">
    <p:spTree>
      <p:nvGrpSpPr>
        <p:cNvPr id="1" name=""/>
        <p:cNvGrpSpPr/>
        <p:nvPr/>
      </p:nvGrpSpPr>
      <p:grpSpPr>
        <a:xfrm>
          <a:off x="0" y="0"/>
          <a:ext cx="0" cy="0"/>
          <a:chOff x="0" y="0"/>
          <a:chExt cx="0" cy="0"/>
        </a:xfrm>
      </p:grpSpPr>
      <p:sp>
        <p:nvSpPr>
          <p:cNvPr id="3" name="Rectangle 2"/>
          <p:cNvSpPr/>
          <p:nvPr userDrawn="1"/>
        </p:nvSpPr>
        <p:spPr>
          <a:xfrm>
            <a:off x="0" y="5445224"/>
            <a:ext cx="9144000"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4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Text Placeholder 1"/>
          <p:cNvSpPr>
            <a:spLocks noGrp="1"/>
          </p:cNvSpPr>
          <p:nvPr>
            <p:ph type="body" idx="1"/>
          </p:nvPr>
        </p:nvSpPr>
        <p:spPr>
          <a:xfrm>
            <a:off x="457200" y="1600201"/>
            <a:ext cx="8229600" cy="44210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44" y="6339988"/>
            <a:ext cx="1438656" cy="298704"/>
          </a:xfrm>
          <a:prstGeom prst="rect">
            <a:avLst/>
          </a:prstGeom>
        </p:spPr>
      </p:pic>
      <p:cxnSp>
        <p:nvCxnSpPr>
          <p:cNvPr id="7" name="Straight Connector 6"/>
          <p:cNvCxnSpPr/>
          <p:nvPr userDrawn="1"/>
        </p:nvCxnSpPr>
        <p:spPr>
          <a:xfrm>
            <a:off x="467544" y="6093296"/>
            <a:ext cx="820891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96336" y="6236125"/>
            <a:ext cx="1080120" cy="506430"/>
          </a:xfrm>
          <a:prstGeom prst="rect">
            <a:avLst/>
          </a:prstGeom>
        </p:spPr>
      </p:pic>
    </p:spTree>
    <p:extLst>
      <p:ext uri="{BB962C8B-B14F-4D97-AF65-F5344CB8AC3E}">
        <p14:creationId xmlns:p14="http://schemas.microsoft.com/office/powerpoint/2010/main" val="418158952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9" r:id="rId3"/>
    <p:sldLayoutId id="2147484043" r:id="rId4"/>
    <p:sldLayoutId id="2147484042" r:id="rId5"/>
    <p:sldLayoutId id="2147484044" r:id="rId6"/>
    <p:sldLayoutId id="2147484045" r:id="rId7"/>
    <p:sldLayoutId id="2147484046" r:id="rId8"/>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accent4"/>
          </a:solidFill>
          <a:latin typeface="+mj-lt"/>
          <a:ea typeface="+mj-ea"/>
          <a:cs typeface="+mj-cs"/>
        </a:defRPr>
      </a:lvl1pPr>
    </p:titleStyle>
    <p:bodyStyle>
      <a:lvl1pPr marL="0" indent="0" algn="l" defTabSz="914400" rtl="0" eaLnBrk="1" latinLnBrk="0" hangingPunct="1">
        <a:spcBef>
          <a:spcPct val="20000"/>
        </a:spcBef>
        <a:buFontTx/>
        <a:buNone/>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934213" y="6320989"/>
            <a:ext cx="5886259" cy="348371"/>
          </a:xfrm>
        </p:spPr>
        <p:txBody>
          <a:bodyPr/>
          <a:lstStyle/>
          <a:p>
            <a:r>
              <a:rPr lang="en-US" dirty="0" smtClean="0"/>
              <a:t>Lucy Crawford (Product Manager)</a:t>
            </a:r>
            <a:endParaRPr lang="en-US" dirty="0"/>
          </a:p>
        </p:txBody>
      </p:sp>
      <p:sp>
        <p:nvSpPr>
          <p:cNvPr id="4" name="Title 3"/>
          <p:cNvSpPr>
            <a:spLocks noGrp="1"/>
          </p:cNvSpPr>
          <p:nvPr>
            <p:ph type="title"/>
          </p:nvPr>
        </p:nvSpPr>
        <p:spPr>
          <a:xfrm>
            <a:off x="2915816" y="5517232"/>
            <a:ext cx="5904656" cy="566936"/>
          </a:xfrm>
        </p:spPr>
        <p:txBody>
          <a:bodyPr>
            <a:normAutofit fontScale="90000"/>
          </a:bodyPr>
          <a:lstStyle/>
          <a:p>
            <a:r>
              <a:rPr lang="en-US" dirty="0" smtClean="0"/>
              <a:t>Using Interventions as a teacher or teaching assistant</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34000"/>
          </a:xfrm>
          <a:prstGeom prst="rect">
            <a:avLst/>
          </a:prstGeom>
        </p:spPr>
      </p:pic>
      <p:pic>
        <p:nvPicPr>
          <p:cNvPr id="3" name="Picture 2" descr="SIMS-CORPORATE-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5589240"/>
            <a:ext cx="2023028" cy="941116"/>
          </a:xfrm>
          <a:prstGeom prst="rect">
            <a:avLst/>
          </a:prstGeom>
        </p:spPr>
      </p:pic>
    </p:spTree>
    <p:extLst>
      <p:ext uri="{BB962C8B-B14F-4D97-AF65-F5344CB8AC3E}">
        <p14:creationId xmlns:p14="http://schemas.microsoft.com/office/powerpoint/2010/main" val="745757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eep_in_Tou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48"/>
            <a:ext cx="3524922" cy="1224136"/>
          </a:xfrm>
          <a:prstGeom prst="rect">
            <a:avLst/>
          </a:prstGeom>
        </p:spPr>
      </p:pic>
      <p:pic>
        <p:nvPicPr>
          <p:cNvPr id="6" name="Picture 5" descr="CapitaLogo_A4.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25" y="6018582"/>
            <a:ext cx="1879235" cy="394912"/>
          </a:xfrm>
          <a:prstGeom prst="rect">
            <a:avLst/>
          </a:prstGeom>
        </p:spPr>
      </p:pic>
      <p:pic>
        <p:nvPicPr>
          <p:cNvPr id="8" name="Picture 7" descr="SIMS_ADDRESSBA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5877272"/>
            <a:ext cx="5841752" cy="650397"/>
          </a:xfrm>
          <a:prstGeom prst="rect">
            <a:avLst/>
          </a:prstGeom>
        </p:spPr>
      </p:pic>
      <p:pic>
        <p:nvPicPr>
          <p:cNvPr id="9" name="Picture 8" descr="PHO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700808"/>
            <a:ext cx="645587" cy="6560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2636912"/>
            <a:ext cx="645586" cy="65608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28" y="3573016"/>
            <a:ext cx="648072" cy="656084"/>
          </a:xfrm>
          <a:prstGeom prst="rect">
            <a:avLst/>
          </a:prstGeom>
        </p:spPr>
      </p:pic>
      <p:sp>
        <p:nvSpPr>
          <p:cNvPr id="12" name="TextBox 11"/>
          <p:cNvSpPr txBox="1"/>
          <p:nvPr/>
        </p:nvSpPr>
        <p:spPr>
          <a:xfrm>
            <a:off x="1115616" y="1772816"/>
            <a:ext cx="3168352" cy="461665"/>
          </a:xfrm>
          <a:prstGeom prst="rect">
            <a:avLst/>
          </a:prstGeom>
          <a:noFill/>
        </p:spPr>
        <p:txBody>
          <a:bodyPr wrap="square" rtlCol="0">
            <a:spAutoFit/>
          </a:bodyPr>
          <a:lstStyle/>
          <a:p>
            <a:pPr algn="l"/>
            <a:r>
              <a:rPr lang="en-US" sz="2400" b="0" dirty="0" smtClean="0">
                <a:solidFill>
                  <a:srgbClr val="505253"/>
                </a:solidFill>
              </a:rPr>
              <a:t>0800 170 1734</a:t>
            </a:r>
            <a:endParaRPr lang="en-US" sz="2400" b="0" dirty="0">
              <a:solidFill>
                <a:srgbClr val="505253"/>
              </a:solidFill>
            </a:endParaRPr>
          </a:p>
        </p:txBody>
      </p:sp>
      <p:sp>
        <p:nvSpPr>
          <p:cNvPr id="13" name="TextBox 12"/>
          <p:cNvSpPr txBox="1"/>
          <p:nvPr/>
        </p:nvSpPr>
        <p:spPr>
          <a:xfrm>
            <a:off x="1115616" y="2708920"/>
            <a:ext cx="4248472" cy="461665"/>
          </a:xfrm>
          <a:prstGeom prst="rect">
            <a:avLst/>
          </a:prstGeom>
          <a:noFill/>
        </p:spPr>
        <p:txBody>
          <a:bodyPr wrap="square" rtlCol="0">
            <a:spAutoFit/>
          </a:bodyPr>
          <a:lstStyle/>
          <a:p>
            <a:pPr algn="l"/>
            <a:r>
              <a:rPr lang="en-US" sz="2400" b="0" dirty="0" err="1" smtClean="0">
                <a:solidFill>
                  <a:srgbClr val="505253"/>
                </a:solidFill>
              </a:rPr>
              <a:t>info@capita-sims.co.uk</a:t>
            </a:r>
            <a:endParaRPr lang="en-US" sz="2400" b="0" dirty="0">
              <a:solidFill>
                <a:srgbClr val="505253"/>
              </a:solidFill>
            </a:endParaRPr>
          </a:p>
        </p:txBody>
      </p:sp>
      <p:sp>
        <p:nvSpPr>
          <p:cNvPr id="14" name="TextBox 13"/>
          <p:cNvSpPr txBox="1"/>
          <p:nvPr/>
        </p:nvSpPr>
        <p:spPr>
          <a:xfrm>
            <a:off x="1115616" y="3645024"/>
            <a:ext cx="4248472" cy="461665"/>
          </a:xfrm>
          <a:prstGeom prst="rect">
            <a:avLst/>
          </a:prstGeom>
          <a:noFill/>
        </p:spPr>
        <p:txBody>
          <a:bodyPr wrap="square" rtlCol="0">
            <a:spAutoFit/>
          </a:bodyPr>
          <a:lstStyle/>
          <a:p>
            <a:pPr algn="l"/>
            <a:r>
              <a:rPr lang="en-US" sz="2400" b="0" dirty="0" err="1" smtClean="0">
                <a:solidFill>
                  <a:srgbClr val="505253"/>
                </a:solidFill>
              </a:rPr>
              <a:t>www.capita-sims.co.uk</a:t>
            </a:r>
            <a:endParaRPr lang="en-US" sz="2400" b="0" dirty="0">
              <a:solidFill>
                <a:srgbClr val="505253"/>
              </a:solidFill>
            </a:endParaRPr>
          </a:p>
        </p:txBody>
      </p:sp>
      <p:pic>
        <p:nvPicPr>
          <p:cNvPr id="15" name="Picture 14" descr="Twitter_logo_blue.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762" y="4653136"/>
            <a:ext cx="541830" cy="440978"/>
          </a:xfrm>
          <a:prstGeom prst="rect">
            <a:avLst/>
          </a:prstGeom>
        </p:spPr>
      </p:pic>
      <p:sp>
        <p:nvSpPr>
          <p:cNvPr id="16" name="TextBox 15"/>
          <p:cNvSpPr txBox="1"/>
          <p:nvPr/>
        </p:nvSpPr>
        <p:spPr>
          <a:xfrm>
            <a:off x="1115616" y="4653136"/>
            <a:ext cx="4968552" cy="461665"/>
          </a:xfrm>
          <a:prstGeom prst="rect">
            <a:avLst/>
          </a:prstGeom>
          <a:noFill/>
        </p:spPr>
        <p:txBody>
          <a:bodyPr wrap="square" rtlCol="0">
            <a:spAutoFit/>
          </a:bodyPr>
          <a:lstStyle/>
          <a:p>
            <a:pPr algn="l"/>
            <a:r>
              <a:rPr lang="en-US" sz="2400" b="0" dirty="0" smtClean="0">
                <a:solidFill>
                  <a:srgbClr val="505253"/>
                </a:solidFill>
              </a:rPr>
              <a:t>Follow us on Twitter </a:t>
            </a:r>
            <a:r>
              <a:rPr lang="en-US" sz="2400" b="0" dirty="0" smtClean="0">
                <a:solidFill>
                  <a:schemeClr val="accent4"/>
                </a:solidFill>
              </a:rPr>
              <a:t>@</a:t>
            </a:r>
            <a:r>
              <a:rPr lang="en-US" sz="2400" b="0" dirty="0" err="1" smtClean="0">
                <a:solidFill>
                  <a:schemeClr val="accent4"/>
                </a:solidFill>
              </a:rPr>
              <a:t>CapitaSIMS</a:t>
            </a:r>
            <a:endParaRPr lang="en-US" sz="2400" b="0" dirty="0">
              <a:solidFill>
                <a:schemeClr val="accent4"/>
              </a:solidFill>
            </a:endParaRPr>
          </a:p>
        </p:txBody>
      </p:sp>
    </p:spTree>
    <p:extLst>
      <p:ext uri="{BB962C8B-B14F-4D97-AF65-F5344CB8AC3E}">
        <p14:creationId xmlns:p14="http://schemas.microsoft.com/office/powerpoint/2010/main" val="113316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started</a:t>
            </a:r>
            <a:endParaRPr lang="en-US" dirty="0"/>
          </a:p>
        </p:txBody>
      </p:sp>
      <p:sp>
        <p:nvSpPr>
          <p:cNvPr id="3" name="Text Placeholder 2"/>
          <p:cNvSpPr>
            <a:spLocks noGrp="1"/>
          </p:cNvSpPr>
          <p:nvPr>
            <p:ph type="body" sz="quarter" idx="10"/>
          </p:nvPr>
        </p:nvSpPr>
        <p:spPr>
          <a:xfrm>
            <a:off x="467544" y="1340768"/>
            <a:ext cx="8208144" cy="4680520"/>
          </a:xfrm>
        </p:spPr>
        <p:txBody>
          <a:bodyPr>
            <a:normAutofit/>
          </a:bodyPr>
          <a:lstStyle/>
          <a:p>
            <a:r>
              <a:rPr lang="en-US" dirty="0" smtClean="0"/>
              <a:t>You can get to the Interventions module using the quick link:</a:t>
            </a:r>
          </a:p>
          <a:p>
            <a:endParaRPr lang="en-US" dirty="0"/>
          </a:p>
          <a:p>
            <a:endParaRPr lang="en-US" dirty="0" smtClean="0"/>
          </a:p>
          <a:p>
            <a:r>
              <a:rPr lang="en-US" dirty="0" smtClean="0"/>
              <a:t>You can also use the menu route: </a:t>
            </a:r>
            <a:r>
              <a:rPr lang="en-US" b="1" dirty="0" smtClean="0"/>
              <a:t>Focus | Interventions | Run Intervention</a:t>
            </a:r>
            <a:r>
              <a:rPr lang="en-US" dirty="0" smtClean="0"/>
              <a:t>:</a:t>
            </a:r>
          </a:p>
          <a:p>
            <a:endParaRPr lang="en-US" dirty="0"/>
          </a:p>
          <a:p>
            <a:endParaRPr lang="en-US" dirty="0" smtClean="0"/>
          </a:p>
          <a:p>
            <a:endParaRPr lang="en-US" dirty="0"/>
          </a:p>
          <a:p>
            <a:r>
              <a:rPr lang="en-US" dirty="0" smtClean="0"/>
              <a:t>If you can’t see either of these routes, please contact your Data manager, or SIMS coordinator*</a:t>
            </a:r>
          </a:p>
          <a:p>
            <a:endParaRPr lang="en-US" dirty="0" smtClean="0"/>
          </a:p>
          <a:p>
            <a:endParaRPr lang="en-US" dirty="0"/>
          </a:p>
        </p:txBody>
      </p:sp>
      <p:grpSp>
        <p:nvGrpSpPr>
          <p:cNvPr id="5" name="Group 4"/>
          <p:cNvGrpSpPr/>
          <p:nvPr/>
        </p:nvGrpSpPr>
        <p:grpSpPr>
          <a:xfrm>
            <a:off x="1307431" y="1844824"/>
            <a:ext cx="6524625" cy="784473"/>
            <a:chOff x="1309688" y="3076575"/>
            <a:chExt cx="6524625" cy="784473"/>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3076575"/>
              <a:ext cx="65246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444208" y="3383561"/>
              <a:ext cx="504057" cy="47748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p:cNvPicPr/>
          <p:nvPr/>
        </p:nvPicPr>
        <p:blipFill rotWithShape="1">
          <a:blip r:embed="rId4"/>
          <a:srcRect r="88341" b="82125"/>
          <a:stretch/>
        </p:blipFill>
        <p:spPr bwMode="auto">
          <a:xfrm>
            <a:off x="3137183" y="3501008"/>
            <a:ext cx="2865120" cy="1514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101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Finding your Interventions</a:t>
            </a:r>
            <a:endParaRPr lang="en-US" dirty="0"/>
          </a:p>
        </p:txBody>
      </p:sp>
      <p:sp>
        <p:nvSpPr>
          <p:cNvPr id="9" name="Text Placeholder 8"/>
          <p:cNvSpPr>
            <a:spLocks noGrp="1"/>
          </p:cNvSpPr>
          <p:nvPr>
            <p:ph type="body" sz="quarter" idx="10"/>
          </p:nvPr>
        </p:nvSpPr>
        <p:spPr/>
        <p:txBody>
          <a:bodyPr/>
          <a:lstStyle/>
          <a:p>
            <a:pPr marL="0" indent="0">
              <a:buNone/>
            </a:pPr>
            <a:r>
              <a:rPr lang="en-US" dirty="0" smtClean="0"/>
              <a:t>You will see the following screen, press search to see a list of Interventions that you have been added to:</a:t>
            </a:r>
          </a:p>
          <a:p>
            <a:pPr marL="0" indent="0">
              <a:buNone/>
            </a:pPr>
            <a:endParaRPr lang="en-US" dirty="0"/>
          </a:p>
        </p:txBody>
      </p:sp>
      <p:grpSp>
        <p:nvGrpSpPr>
          <p:cNvPr id="3" name="Group 2"/>
          <p:cNvGrpSpPr/>
          <p:nvPr/>
        </p:nvGrpSpPr>
        <p:grpSpPr>
          <a:xfrm>
            <a:off x="1043608" y="2564904"/>
            <a:ext cx="6906778" cy="3120342"/>
            <a:chOff x="1043608" y="2564904"/>
            <a:chExt cx="6906778" cy="312034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615" y="2564904"/>
              <a:ext cx="6756771" cy="312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043608" y="2708920"/>
              <a:ext cx="792088" cy="28803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85323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 your Interventions</a:t>
            </a:r>
            <a:endParaRPr lang="en-GB" dirty="0"/>
          </a:p>
        </p:txBody>
      </p:sp>
      <p:sp>
        <p:nvSpPr>
          <p:cNvPr id="3" name="Text Placeholder 2"/>
          <p:cNvSpPr>
            <a:spLocks noGrp="1"/>
          </p:cNvSpPr>
          <p:nvPr>
            <p:ph type="body" sz="quarter" idx="10"/>
          </p:nvPr>
        </p:nvSpPr>
        <p:spPr/>
        <p:txBody>
          <a:bodyPr/>
          <a:lstStyle/>
          <a:p>
            <a:r>
              <a:rPr lang="en-GB" dirty="0" smtClean="0"/>
              <a:t>The list will show the latest Interventions at the top.  You can also filter by any of the other options at the top and press </a:t>
            </a:r>
            <a:r>
              <a:rPr lang="en-GB" b="1" dirty="0" smtClean="0"/>
              <a:t>Search</a:t>
            </a:r>
            <a:r>
              <a:rPr lang="en-GB" dirty="0" smtClean="0"/>
              <a:t> again.  </a:t>
            </a:r>
          </a:p>
          <a:p>
            <a:r>
              <a:rPr lang="en-GB" dirty="0" smtClean="0"/>
              <a:t>Double click on the Intervention that you want to open it.  </a:t>
            </a:r>
          </a:p>
          <a:p>
            <a:endParaRPr lang="en-GB" dirty="0"/>
          </a:p>
        </p:txBody>
      </p:sp>
      <p:grpSp>
        <p:nvGrpSpPr>
          <p:cNvPr id="5" name="Group 4"/>
          <p:cNvGrpSpPr/>
          <p:nvPr/>
        </p:nvGrpSpPr>
        <p:grpSpPr>
          <a:xfrm>
            <a:off x="523875" y="3501008"/>
            <a:ext cx="8096250" cy="1914525"/>
            <a:chOff x="523875" y="3501008"/>
            <a:chExt cx="8096250" cy="191452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501008"/>
              <a:ext cx="80962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23875" y="4948386"/>
              <a:ext cx="7720533" cy="216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578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information to your Interventions</a:t>
            </a:r>
            <a:endParaRPr lang="en-GB" dirty="0"/>
          </a:p>
        </p:txBody>
      </p:sp>
      <p:sp>
        <p:nvSpPr>
          <p:cNvPr id="3" name="Text Placeholder 2"/>
          <p:cNvSpPr>
            <a:spLocks noGrp="1"/>
          </p:cNvSpPr>
          <p:nvPr>
            <p:ph type="body" sz="quarter" idx="10"/>
          </p:nvPr>
        </p:nvSpPr>
        <p:spPr/>
        <p:txBody>
          <a:bodyPr/>
          <a:lstStyle/>
          <a:p>
            <a:r>
              <a:rPr lang="en-GB" dirty="0" smtClean="0"/>
              <a:t>When you first open up the screen, it will give you details about the Intervention as well as the students on it.  You can minimise the first panel if you want to.  </a:t>
            </a:r>
          </a:p>
          <a:p>
            <a:endParaRPr lang="en-GB" dirty="0"/>
          </a:p>
        </p:txBody>
      </p:sp>
      <p:grpSp>
        <p:nvGrpSpPr>
          <p:cNvPr id="5" name="Group 4"/>
          <p:cNvGrpSpPr/>
          <p:nvPr/>
        </p:nvGrpSpPr>
        <p:grpSpPr>
          <a:xfrm>
            <a:off x="1944440" y="2852936"/>
            <a:ext cx="5363864" cy="3049338"/>
            <a:chOff x="1944440" y="2852936"/>
            <a:chExt cx="5363864" cy="3049338"/>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440" y="2852936"/>
              <a:ext cx="5255120" cy="304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876256" y="3140968"/>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64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Viewing information about your students</a:t>
            </a:r>
            <a:endParaRPr lang="en-GB" dirty="0"/>
          </a:p>
        </p:txBody>
      </p:sp>
      <p:sp>
        <p:nvSpPr>
          <p:cNvPr id="3" name="Text Placeholder 2"/>
          <p:cNvSpPr>
            <a:spLocks noGrp="1"/>
          </p:cNvSpPr>
          <p:nvPr>
            <p:ph type="body" sz="quarter" idx="10"/>
          </p:nvPr>
        </p:nvSpPr>
        <p:spPr>
          <a:xfrm>
            <a:off x="251520" y="1556792"/>
            <a:ext cx="8640960" cy="4320481"/>
          </a:xfrm>
        </p:spPr>
        <p:txBody>
          <a:bodyPr/>
          <a:lstStyle/>
          <a:p>
            <a:r>
              <a:rPr lang="en-GB" dirty="0" smtClean="0"/>
              <a:t>Click on any name in the grid to see information about them:</a:t>
            </a:r>
          </a:p>
          <a:p>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363"/>
          <a:stretch/>
        </p:blipFill>
        <p:spPr bwMode="auto">
          <a:xfrm>
            <a:off x="1389637" y="2060848"/>
            <a:ext cx="6364727"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317629" y="4509120"/>
            <a:ext cx="1238147"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128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9406" y="125760"/>
            <a:ext cx="8229600" cy="1143000"/>
          </a:xfrm>
        </p:spPr>
        <p:txBody>
          <a:bodyPr/>
          <a:lstStyle/>
          <a:p>
            <a:r>
              <a:rPr lang="en-GB" dirty="0" smtClean="0"/>
              <a:t>Adding information about individual students </a:t>
            </a:r>
            <a:endParaRPr lang="en-GB" dirty="0"/>
          </a:p>
        </p:txBody>
      </p:sp>
      <p:grpSp>
        <p:nvGrpSpPr>
          <p:cNvPr id="6145" name="Group 6144"/>
          <p:cNvGrpSpPr/>
          <p:nvPr/>
        </p:nvGrpSpPr>
        <p:grpSpPr>
          <a:xfrm>
            <a:off x="748905" y="1052736"/>
            <a:ext cx="8330266" cy="5688632"/>
            <a:chOff x="748905" y="1052736"/>
            <a:chExt cx="8330266" cy="5688632"/>
          </a:xfrm>
          <a:effectLst>
            <a:outerShdw blurRad="50800" dist="38100" dir="2700000" algn="tl" rotWithShape="0">
              <a:prstClr val="black">
                <a:alpha val="40000"/>
              </a:prstClr>
            </a:outerShdw>
          </a:effectLst>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05" y="1052736"/>
              <a:ext cx="764619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64088" y="6125159"/>
              <a:ext cx="1944216" cy="461665"/>
            </a:xfrm>
            <a:prstGeom prst="rect">
              <a:avLst/>
            </a:prstGeom>
            <a:solidFill>
              <a:schemeClr val="tx2"/>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1200" dirty="0" smtClean="0"/>
                <a:t>Add in the student’s final achievement point</a:t>
              </a:r>
              <a:endParaRPr lang="en-GB" sz="1200" dirty="0"/>
            </a:p>
          </p:txBody>
        </p:sp>
        <p:cxnSp>
          <p:nvCxnSpPr>
            <p:cNvPr id="6" name="Straight Arrow Connector 5"/>
            <p:cNvCxnSpPr>
              <a:stCxn id="4" idx="1"/>
            </p:cNvCxnSpPr>
            <p:nvPr/>
          </p:nvCxnSpPr>
          <p:spPr>
            <a:xfrm flipH="1">
              <a:off x="4644008" y="6355992"/>
              <a:ext cx="720080" cy="169352"/>
            </a:xfrm>
            <a:prstGeom prst="straightConnector1">
              <a:avLst/>
            </a:prstGeom>
            <a:ln w="19050">
              <a:solidFill>
                <a:schemeClr val="tx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85309" y="1124744"/>
              <a:ext cx="2058899" cy="646331"/>
            </a:xfrm>
            <a:prstGeom prst="rect">
              <a:avLst/>
            </a:prstGeom>
            <a:solidFill>
              <a:schemeClr val="tx2"/>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1200" dirty="0" smtClean="0"/>
                <a:t>Add in the number of sessions the student has attended, by typing</a:t>
              </a:r>
              <a:endParaRPr lang="en-GB" sz="1200" dirty="0"/>
            </a:p>
          </p:txBody>
        </p:sp>
        <p:cxnSp>
          <p:nvCxnSpPr>
            <p:cNvPr id="12" name="Straight Arrow Connector 11"/>
            <p:cNvCxnSpPr/>
            <p:nvPr/>
          </p:nvCxnSpPr>
          <p:spPr>
            <a:xfrm>
              <a:off x="5414758" y="1771075"/>
              <a:ext cx="1029450" cy="649813"/>
            </a:xfrm>
            <a:prstGeom prst="straightConnector1">
              <a:avLst/>
            </a:prstGeom>
            <a:ln w="19050">
              <a:solidFill>
                <a:schemeClr val="tx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11019" y="4924830"/>
              <a:ext cx="1368152" cy="1200329"/>
            </a:xfrm>
            <a:prstGeom prst="rect">
              <a:avLst/>
            </a:prstGeom>
            <a:solidFill>
              <a:schemeClr val="tx2"/>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1200" dirty="0" smtClean="0"/>
                <a:t>This shows whether or not the student has a Start Point, Target and End Point filled in</a:t>
              </a:r>
              <a:endParaRPr lang="en-GB" sz="1200" dirty="0"/>
            </a:p>
          </p:txBody>
        </p:sp>
        <p:cxnSp>
          <p:nvCxnSpPr>
            <p:cNvPr id="15" name="Straight Arrow Connector 14"/>
            <p:cNvCxnSpPr>
              <a:stCxn id="13" idx="0"/>
            </p:cNvCxnSpPr>
            <p:nvPr/>
          </p:nvCxnSpPr>
          <p:spPr>
            <a:xfrm flipH="1" flipV="1">
              <a:off x="7008812" y="3429756"/>
              <a:ext cx="1386283" cy="1495074"/>
            </a:xfrm>
            <a:prstGeom prst="straightConnector1">
              <a:avLst/>
            </a:prstGeom>
            <a:ln w="19050">
              <a:solidFill>
                <a:schemeClr val="tx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67744" y="3206938"/>
              <a:ext cx="1800200" cy="1015663"/>
            </a:xfrm>
            <a:prstGeom prst="rect">
              <a:avLst/>
            </a:prstGeom>
            <a:solidFill>
              <a:schemeClr val="tx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1200" dirty="0" smtClean="0"/>
                <a:t>Drop down the outcome to fill in how successful you feel the intervention has been for that student</a:t>
              </a:r>
              <a:endParaRPr lang="en-GB" sz="1200" dirty="0"/>
            </a:p>
          </p:txBody>
        </p:sp>
        <p:cxnSp>
          <p:nvCxnSpPr>
            <p:cNvPr id="18" name="Straight Arrow Connector 17"/>
            <p:cNvCxnSpPr>
              <a:stCxn id="16" idx="0"/>
            </p:cNvCxnSpPr>
            <p:nvPr/>
          </p:nvCxnSpPr>
          <p:spPr>
            <a:xfrm flipV="1">
              <a:off x="3167844" y="2492897"/>
              <a:ext cx="1476164" cy="714041"/>
            </a:xfrm>
            <a:prstGeom prst="straightConnector1">
              <a:avLst/>
            </a:prstGeom>
            <a:ln w="19050">
              <a:solidFill>
                <a:schemeClr val="tx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36604" y="4222601"/>
              <a:ext cx="1872208" cy="1015663"/>
            </a:xfrm>
            <a:prstGeom prst="rect">
              <a:avLst/>
            </a:prstGeom>
            <a:solidFill>
              <a:schemeClr val="tx2"/>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1200" dirty="0" smtClean="0"/>
                <a:t>The Date of Outcome will automatically fill in today’s date when you enter an Outcome, but can be changed</a:t>
              </a:r>
              <a:endParaRPr lang="en-GB" sz="1200" dirty="0"/>
            </a:p>
          </p:txBody>
        </p:sp>
        <p:cxnSp>
          <p:nvCxnSpPr>
            <p:cNvPr id="22" name="Straight Arrow Connector 21"/>
            <p:cNvCxnSpPr/>
            <p:nvPr/>
          </p:nvCxnSpPr>
          <p:spPr>
            <a:xfrm flipH="1" flipV="1">
              <a:off x="5796136" y="2636912"/>
              <a:ext cx="276572" cy="1585689"/>
            </a:xfrm>
            <a:prstGeom prst="straightConnector1">
              <a:avLst/>
            </a:prstGeom>
            <a:ln w="19050">
              <a:solidFill>
                <a:schemeClr val="tx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08813" y="1124744"/>
              <a:ext cx="2039824" cy="1015663"/>
            </a:xfrm>
            <a:prstGeom prst="rect">
              <a:avLst/>
            </a:prstGeom>
            <a:solidFill>
              <a:schemeClr val="tx2"/>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1200" dirty="0" smtClean="0"/>
                <a:t>Increment the number of sessions that the </a:t>
              </a:r>
              <a:r>
                <a:rPr lang="en-GB" sz="1200" smtClean="0"/>
                <a:t>selected student </a:t>
              </a:r>
              <a:r>
                <a:rPr lang="en-GB" sz="1200" dirty="0" smtClean="0"/>
                <a:t>has attended by clicking this button</a:t>
              </a:r>
              <a:endParaRPr lang="en-GB" sz="1200" dirty="0"/>
            </a:p>
          </p:txBody>
        </p:sp>
        <p:cxnSp>
          <p:nvCxnSpPr>
            <p:cNvPr id="28" name="Straight Arrow Connector 27"/>
            <p:cNvCxnSpPr>
              <a:stCxn id="26" idx="2"/>
            </p:cNvCxnSpPr>
            <p:nvPr/>
          </p:nvCxnSpPr>
          <p:spPr>
            <a:xfrm>
              <a:off x="8028725" y="2140407"/>
              <a:ext cx="62470" cy="280481"/>
            </a:xfrm>
            <a:prstGeom prst="straightConnector1">
              <a:avLst/>
            </a:prstGeom>
            <a:ln w="19050">
              <a:solidFill>
                <a:schemeClr val="tx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2"/>
            </p:cNvCxnSpPr>
            <p:nvPr/>
          </p:nvCxnSpPr>
          <p:spPr>
            <a:xfrm flipH="1">
              <a:off x="6516217" y="2140407"/>
              <a:ext cx="1512508" cy="280481"/>
            </a:xfrm>
            <a:prstGeom prst="straightConnector1">
              <a:avLst/>
            </a:prstGeom>
            <a:ln w="19050">
              <a:solidFill>
                <a:schemeClr val="tx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368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Adding information about students in bulk</a:t>
            </a:r>
            <a:endParaRPr lang="en-GB" dirty="0"/>
          </a:p>
        </p:txBody>
      </p:sp>
      <p:sp>
        <p:nvSpPr>
          <p:cNvPr id="5" name="Text Placeholder 4"/>
          <p:cNvSpPr>
            <a:spLocks noGrp="1"/>
          </p:cNvSpPr>
          <p:nvPr>
            <p:ph type="body" sz="quarter" idx="10"/>
          </p:nvPr>
        </p:nvSpPr>
        <p:spPr/>
        <p:txBody>
          <a:bodyPr/>
          <a:lstStyle/>
          <a:p>
            <a:r>
              <a:rPr lang="en-GB" dirty="0" smtClean="0"/>
              <a:t>Tick the boxes down the left hand side to highlight multiple students.  Clicking the top left box will select and deselect all students in the grid. </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01" y="2743434"/>
            <a:ext cx="7578998" cy="327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7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information about students in bulk</a:t>
            </a:r>
            <a:endParaRPr lang="en-GB" dirty="0"/>
          </a:p>
        </p:txBody>
      </p:sp>
      <p:sp>
        <p:nvSpPr>
          <p:cNvPr id="3" name="Text Placeholder 2"/>
          <p:cNvSpPr>
            <a:spLocks noGrp="1"/>
          </p:cNvSpPr>
          <p:nvPr>
            <p:ph type="body" sz="quarter" idx="10"/>
          </p:nvPr>
        </p:nvSpPr>
        <p:spPr/>
        <p:txBody>
          <a:bodyPr/>
          <a:lstStyle/>
          <a:p>
            <a:r>
              <a:rPr lang="en-GB" dirty="0" smtClean="0"/>
              <a:t>Add in End Points and Outcomes from this screen for all of the selected students.  Please note, entering data into this screen will overwrite any existing text.  </a:t>
            </a:r>
            <a:endParaRPr lang="en-GB" dirty="0"/>
          </a:p>
        </p:txBody>
      </p:sp>
      <p:pic>
        <p:nvPicPr>
          <p:cNvPr id="5" name="Picture 4"/>
          <p:cNvPicPr/>
          <p:nvPr/>
        </p:nvPicPr>
        <p:blipFill rotWithShape="1">
          <a:blip r:embed="rId2"/>
          <a:srcRect l="44803" t="20799" r="20687" b="18022"/>
          <a:stretch/>
        </p:blipFill>
        <p:spPr bwMode="auto">
          <a:xfrm>
            <a:off x="1837296" y="2708920"/>
            <a:ext cx="5469408" cy="33429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1514729"/>
      </p:ext>
    </p:extLst>
  </p:cSld>
  <p:clrMapOvr>
    <a:masterClrMapping/>
  </p:clrMapOvr>
</p:sld>
</file>

<file path=ppt/theme/theme1.xml><?xml version="1.0" encoding="utf-8"?>
<a:theme xmlns:a="http://schemas.openxmlformats.org/drawingml/2006/main" name="SIMS INDY CONFERENCE 2014">
  <a:themeElements>
    <a:clrScheme name="SIMS Indy Conference 2014">
      <a:dk1>
        <a:srgbClr val="525253"/>
      </a:dk1>
      <a:lt1>
        <a:srgbClr val="FFFFFF"/>
      </a:lt1>
      <a:dk2>
        <a:srgbClr val="4F2683"/>
      </a:dk2>
      <a:lt2>
        <a:srgbClr val="FFFFFF"/>
      </a:lt2>
      <a:accent1>
        <a:srgbClr val="CA005D"/>
      </a:accent1>
      <a:accent2>
        <a:srgbClr val="6773B6"/>
      </a:accent2>
      <a:accent3>
        <a:srgbClr val="9CA299"/>
      </a:accent3>
      <a:accent4>
        <a:srgbClr val="005B82"/>
      </a:accent4>
      <a:accent5>
        <a:srgbClr val="3CB6CE"/>
      </a:accent5>
      <a:accent6>
        <a:srgbClr val="DCDCDC"/>
      </a:accent6>
      <a:hlink>
        <a:srgbClr val="4F2683"/>
      </a:hlink>
      <a:folHlink>
        <a:srgbClr val="005B82"/>
      </a:folHlink>
    </a:clrScheme>
    <a:fontScheme name="SIMS Indy Conference">
      <a:majorFont>
        <a:latin typeface="Arial"/>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BAD720E5409A40BEA33F8F45A6670B" ma:contentTypeVersion="71" ma:contentTypeDescription="Create a new document." ma:contentTypeScope="" ma:versionID="13fd45aa17bf55c249b1bb17a2747f95">
  <xsd:schema xmlns:xsd="http://www.w3.org/2001/XMLSchema" xmlns:xs="http://www.w3.org/2001/XMLSchema" xmlns:p="http://schemas.microsoft.com/office/2006/metadata/properties" xmlns:ns1="http://schemas.microsoft.com/sharepoint/v3" xmlns:ns2="a6a28356-f4fe-4097-a94c-778bd662730a" xmlns:ns3="deba8f1d-fc82-455e-a1eb-e2d787ab99a0" xmlns:ns5="http://schemas.microsoft.com/sharepoint.v3" targetNamespace="http://schemas.microsoft.com/office/2006/metadata/properties" ma:root="true" ma:fieldsID="48230b682c6e613ba791b72df2cb12c1" ns1:_="" ns2:_="" ns3:_="" ns5:_="">
    <xsd:import namespace="http://schemas.microsoft.com/sharepoint/v3"/>
    <xsd:import namespace="a6a28356-f4fe-4097-a94c-778bd662730a"/>
    <xsd:import namespace="deba8f1d-fc82-455e-a1eb-e2d787ab99a0"/>
    <xsd:import namespace="http://schemas.microsoft.com/sharepoint.v3"/>
    <xsd:element name="properties">
      <xsd:complexType>
        <xsd:sequence>
          <xsd:element name="documentManagement">
            <xsd:complexType>
              <xsd:all>
                <xsd:element ref="ns2:Document_Description" minOccurs="0"/>
                <xsd:element ref="ns3:All_x0020_PAGs" minOccurs="0"/>
                <xsd:element ref="ns3:SIMS_x0020_PAGs" minOccurs="0"/>
                <xsd:element ref="ns3:ONE_x0020_PAGs" minOccurs="0"/>
                <xsd:element ref="ns3:Other_x0020_PAGs" minOccurs="0"/>
                <xsd:element ref="ns3:Start_x0020_Date"/>
                <xsd:element ref="ns3:End_x0020_Date"/>
                <xsd:element ref="ns1:PublishingExpirationDate" minOccurs="0"/>
                <xsd:element ref="ns1:PublishingStartDate" minOccurs="0"/>
                <xsd:element ref="ns5:CategoryDescription" minOccurs="0"/>
                <xsd:element ref="ns2:_dlc_DocId" minOccurs="0"/>
                <xsd:element ref="ns2:_dlc_DocIdUrl" minOccurs="0"/>
                <xsd:element ref="ns2:_dlc_DocIdPersistId" minOccurs="0"/>
                <xsd:element ref="ns2:TaxCatchAll" minOccurs="0"/>
                <xsd:element ref="ns3:f7370ad9c04b46f3a97f93672d5a7c8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a28356-f4fe-4097-a94c-778bd662730a" elementFormDefault="qualified">
    <xsd:import namespace="http://schemas.microsoft.com/office/2006/documentManagement/types"/>
    <xsd:import namespace="http://schemas.microsoft.com/office/infopath/2007/PartnerControls"/>
    <xsd:element name="Document_Description" ma:index="2" nillable="true" ma:displayName="Document_Description" ma:description="Note: The description should be a short, clear explanation of the document for the customer. This will eventually be displayed in the search results." ma:internalName="Document_Description" ma:readOnly="fals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33f57a27-cc25-46ed-bc45-b147b5733ff0}" ma:internalName="TaxCatchAll" ma:showField="CatchAllData" ma:web="a6a28356-f4fe-4097-a94c-778bd66273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ba8f1d-fc82-455e-a1eb-e2d787ab99a0" elementFormDefault="qualified">
    <xsd:import namespace="http://schemas.microsoft.com/office/2006/documentManagement/types"/>
    <xsd:import namespace="http://schemas.microsoft.com/office/infopath/2007/PartnerControls"/>
    <xsd:element name="All_x0020_PAGs" ma:index="3" nillable="true" ma:displayName="All PAGs" ma:default="0" ma:internalName="All_x0020_PAGs" ma:readOnly="false">
      <xsd:simpleType>
        <xsd:restriction base="dms:Boolean"/>
      </xsd:simpleType>
    </xsd:element>
    <xsd:element name="SIMS_x0020_PAGs" ma:index="4" nillable="true" ma:displayName="SIMS PAGs" ma:internalName="SIMS_x0020_PAGs" ma:readOnly="false">
      <xsd:complexType>
        <xsd:complexContent>
          <xsd:extension base="dms:MultiChoice">
            <xsd:sequence>
              <xsd:element name="Value" maxOccurs="unbounded" minOccurs="0" nillable="true">
                <xsd:simpleType>
                  <xsd:restriction base="dms:Choice">
                    <xsd:enumeration value="Academy Schools"/>
                    <xsd:enumeration value="Capita IBS"/>
                    <xsd:enumeration value="Capita Supported"/>
                    <xsd:enumeration value="Direct Licensed"/>
                    <xsd:enumeration value="FMS Partner"/>
                    <xsd:enumeration value="Free Schools"/>
                    <xsd:enumeration value="Independent Schools"/>
                    <xsd:enumeration value="International Schools"/>
                    <xsd:enumeration value="LA Maintained"/>
                    <xsd:enumeration value="SIMS Partners"/>
                    <xsd:enumeration value="SIMS Partnership Schools"/>
                    <xsd:enumeration value="SIMS Support Teams"/>
                    <xsd:enumeration value="SIMS Primary"/>
                    <xsd:enumeration value="Multi-Academy Trusts"/>
                  </xsd:restriction>
                </xsd:simpleType>
              </xsd:element>
            </xsd:sequence>
          </xsd:extension>
        </xsd:complexContent>
      </xsd:complexType>
    </xsd:element>
    <xsd:element name="ONE_x0020_PAGs" ma:index="5" nillable="true" ma:displayName="ONE PAGs" ma:internalName="ONE_x0020_PAGs">
      <xsd:complexType>
        <xsd:complexContent>
          <xsd:extension base="dms:MultiChoice">
            <xsd:sequence>
              <xsd:element name="Value" maxOccurs="unbounded" minOccurs="0" nillable="true">
                <xsd:simpleType>
                  <xsd:restriction base="dms:Choice">
                    <xsd:enumeration value="eSuite"/>
                    <xsd:enumeration value="ONE Partners"/>
                    <xsd:enumeration value="ONE Support Teams"/>
                  </xsd:restriction>
                </xsd:simpleType>
              </xsd:element>
            </xsd:sequence>
          </xsd:extension>
        </xsd:complexContent>
      </xsd:complexType>
    </xsd:element>
    <xsd:element name="Other_x0020_PAGs" ma:index="6" nillable="true" ma:displayName="Other PAGs" ma:default="Capita Staff" ma:description="Note: Please do not uncheck Capita Staff as all Capita users should have access to all the documents" ma:internalName="Other_x0020_PAGs" ma:requiredMultiChoice="true">
      <xsd:complexType>
        <xsd:complexContent>
          <xsd:extension base="dms:MultiChoice">
            <xsd:sequence>
              <xsd:element name="Value" maxOccurs="unbounded" minOccurs="0" nillable="true">
                <xsd:simpleType>
                  <xsd:restriction base="dms:Choice">
                    <xsd:enumeration value="BACS Users"/>
                    <xsd:enumeration value="Capita Staff"/>
                    <xsd:enumeration value="Executive Groups"/>
                    <xsd:enumeration value="SIMS ID"/>
                  </xsd:restriction>
                </xsd:simpleType>
              </xsd:element>
            </xsd:sequence>
          </xsd:extension>
        </xsd:complexContent>
      </xsd:complexType>
    </xsd:element>
    <xsd:element name="Start_x0020_Date" ma:index="7" ma:displayName="Start Date" ma:default="[today]" ma:format="DateTime" ma:internalName="Start_x0020_Date">
      <xsd:simpleType>
        <xsd:restriction base="dms:DateTime"/>
      </xsd:simpleType>
    </xsd:element>
    <xsd:element name="End_x0020_Date" ma:index="8" ma:displayName="End Date" ma:description="i.e. Expiry Date" ma:format="DateTime" ma:internalName="End_x0020_Date">
      <xsd:simpleType>
        <xsd:restriction base="dms:DateTime"/>
      </xsd:simpleType>
    </xsd:element>
    <xsd:element name="f7370ad9c04b46f3a97f93672d5a7c84" ma:index="24" ma:taxonomy="true" ma:internalName="f7370ad9c04b46f3a97f93672d5a7c84" ma:taxonomyFieldName="Classification" ma:displayName="Classification" ma:default="" ma:fieldId="{f7370ad9-c04b-46f3-a97f-93672d5a7c84}" ma:taxonomyMulti="true" ma:sspId="4c2f94e0-fb17-4192-8fb8-a7c2a9b6b1c9" ma:termSetId="746d5758-13dd-461b-94a2-cca2d4dd7a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5" nillable="true" ma:displayName="Description" ma:hidden="true" ma:internalName="CategoryDescript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Document_Description xmlns="a6a28356-f4fe-4097-a94c-778bd662730a">PILOT - how to use interventions for Teachers and TAs</Document_Description>
    <PublishingExpirationDate xmlns="http://schemas.microsoft.com/sharepoint/v3" xsi:nil="true"/>
    <CategoryDescription xmlns="http://schemas.microsoft.com/sharepoint.v3" xsi:nil="true"/>
    <TaxCatchAll xmlns="a6a28356-f4fe-4097-a94c-778bd662730a">
      <Value>9</Value>
    </TaxCatchAll>
    <PublishingStartDate xmlns="http://schemas.microsoft.com/sharepoint/v3" xsi:nil="true"/>
    <_dlc_DocId xmlns="a6a28356-f4fe-4097-a94c-778bd662730a">RESOURCEID-1-4655</_dlc_DocId>
    <_dlc_DocIdUrl xmlns="a6a28356-f4fe-4097-a94c-778bd662730a">
      <Url>http://cssadxdynspt1/_layouts/15/DocIdRedir.aspx?ID=RESOURCEID-1-4655</Url>
      <Description>RESOURCEID-1-4655</Description>
    </_dlc_DocIdUrl>
    <SIMS_x0020_PAGs xmlns="deba8f1d-fc82-455e-a1eb-e2d787ab99a0">
      <Value>Academy Schools</Value>
      <Value>Capita IBS</Value>
      <Value>Capita Supported</Value>
      <Value>Direct Licensed</Value>
      <Value>SIMS Partnership Schools</Value>
      <Value>SIMS Support Teams</Value>
    </SIMS_x0020_PAGs>
    <Start_x0020_Date xmlns="deba8f1d-fc82-455e-a1eb-e2d787ab99a0">2016-11-21T18:03:00+00:00</Start_x0020_Date>
    <All_x0020_PAGs xmlns="deba8f1d-fc82-455e-a1eb-e2d787ab99a0">false</All_x0020_PAGs>
    <Other_x0020_PAGs xmlns="deba8f1d-fc82-455e-a1eb-e2d787ab99a0">
      <Value>Capita Staff</Value>
    </Other_x0020_PAGs>
    <ONE_x0020_PAGs xmlns="deba8f1d-fc82-455e-a1eb-e2d787ab99a0"/>
    <End_x0020_Date xmlns="deba8f1d-fc82-455e-a1eb-e2d787ab99a0">2017-11-21T00:00:00+00:00</End_x0020_Date>
    <f7370ad9c04b46f3a97f93672d5a7c84 xmlns="deba8f1d-fc82-455e-a1eb-e2d787ab99a0">
      <Terms xmlns="http://schemas.microsoft.com/office/infopath/2007/PartnerControls">
        <TermInfo xmlns="http://schemas.microsoft.com/office/infopath/2007/PartnerControls">
          <TermName xmlns="http://schemas.microsoft.com/office/infopath/2007/PartnerControls">SIMS</TermName>
          <TermId xmlns="http://schemas.microsoft.com/office/infopath/2007/PartnerControls">7d2a07e0-03df-4fbb-9b1e-e38bc60a3e2f</TermId>
        </TermInfo>
      </Terms>
    </f7370ad9c04b46f3a97f93672d5a7c84>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BCFBA-61AA-4C41-B623-0C395B994B82}"/>
</file>

<file path=customXml/itemProps2.xml><?xml version="1.0" encoding="utf-8"?>
<ds:datastoreItem xmlns:ds="http://schemas.openxmlformats.org/officeDocument/2006/customXml" ds:itemID="{0DFE5F91-C4AE-4CB8-8728-E651A2950C6F}"/>
</file>

<file path=customXml/itemProps3.xml><?xml version="1.0" encoding="utf-8"?>
<ds:datastoreItem xmlns:ds="http://schemas.openxmlformats.org/officeDocument/2006/customXml" ds:itemID="{4D30DD0A-D6B2-4F85-99AA-149AE208E8BF}"/>
</file>

<file path=customXml/itemProps4.xml><?xml version="1.0" encoding="utf-8"?>
<ds:datastoreItem xmlns:ds="http://schemas.openxmlformats.org/officeDocument/2006/customXml" ds:itemID="{1B02FC98-9AE6-49F7-96CB-12DB318D4D4F}"/>
</file>

<file path=docProps/app.xml><?xml version="1.0" encoding="utf-8"?>
<Properties xmlns="http://schemas.openxmlformats.org/officeDocument/2006/extended-properties" xmlns:vt="http://schemas.openxmlformats.org/officeDocument/2006/docPropsVTypes">
  <Template/>
  <TotalTime>56280</TotalTime>
  <Words>463</Words>
  <Application>Microsoft Office PowerPoint</Application>
  <PresentationFormat>On-screen Show (4:3)</PresentationFormat>
  <Paragraphs>43</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SIMS INDY CONFERENCE 2014</vt:lpstr>
      <vt:lpstr>Using Interventions as a teacher or teaching assistant</vt:lpstr>
      <vt:lpstr>How to get started</vt:lpstr>
      <vt:lpstr>Finding your Interventions</vt:lpstr>
      <vt:lpstr>Finding your Interventions</vt:lpstr>
      <vt:lpstr>Adding information to your Interventions</vt:lpstr>
      <vt:lpstr>Viewing information about your students</vt:lpstr>
      <vt:lpstr>Adding information about individual students </vt:lpstr>
      <vt:lpstr>Adding information about students in bulk</vt:lpstr>
      <vt:lpstr>Adding information about students in bulk</vt:lpstr>
      <vt:lpstr>PowerPoint Presentation</vt:lpstr>
    </vt:vector>
  </TitlesOfParts>
  <Company>Capita group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 - how to use interventions for Teachers and TAs</dc:title>
  <dc:creator>Elaine Odlin</dc:creator>
  <cp:lastModifiedBy>Crawford, Lucy (CCS)</cp:lastModifiedBy>
  <cp:revision>2399</cp:revision>
  <cp:lastPrinted>2012-07-31T11:40:34Z</cp:lastPrinted>
  <dcterms:created xsi:type="dcterms:W3CDTF">2006-01-17T10:00:01Z</dcterms:created>
  <dcterms:modified xsi:type="dcterms:W3CDTF">2016-08-23T16:06:07Z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0x010100A6BAD720E5409A40BEA33F8F45A6670B</vt:lpwstr>
  </property>
  <property fmtid="{D5CDD505-2E9C-101B-9397-08002B2CF9AE}" pid="3" name="_Published">
    <vt:lpwstr>false</vt:lpwstr>
  </property>
  <property fmtid="{D5CDD505-2E9C-101B-9397-08002B2CF9AE}" pid="4" name="_Authorised">
    <vt:lpwstr>false</vt:lpwstr>
  </property>
  <property fmtid="{D5CDD505-2E9C-101B-9397-08002B2CF9AE}" pid="5" name="_Owner">
    <vt:lpwstr>sitecore\nicholss40</vt:lpwstr>
  </property>
  <property fmtid="{D5CDD505-2E9C-101B-9397-08002B2CF9AE}" pid="6" name="_NotifyGroup">
    <vt:lpwstr>false</vt:lpwstr>
  </property>
  <property fmtid="{D5CDD505-2E9C-101B-9397-08002B2CF9AE}" pid="7" name="_ContentReviewDate">
    <vt:lpwstr>2013-01-31T12:55:00+00:00</vt:lpwstr>
  </property>
  <property fmtid="{D5CDD505-2E9C-101B-9397-08002B2CF9AE}" pid="8" name="_dlc_DocIdItemGuid">
    <vt:lpwstr>984067ed-38d2-49e5-9104-207ac9ff126c</vt:lpwstr>
  </property>
  <property fmtid="{D5CDD505-2E9C-101B-9397-08002B2CF9AE}" pid="9" name="f7370ad9c04b46f3a97f93672d5a7c84">
    <vt:lpwstr>SIMS|7d2a07e0-03df-4fbb-9b1e-e38bc60a3e2f</vt:lpwstr>
  </property>
  <property fmtid="{D5CDD505-2E9C-101B-9397-08002B2CF9AE}" pid="10" name="Classification">
    <vt:lpwstr>9;#SIMS|7d2a07e0-03df-4fbb-9b1e-e38bc60a3e2f</vt:lpwstr>
  </property>
  <property fmtid="{D5CDD505-2E9C-101B-9397-08002B2CF9AE}" pid="11" name="Start Date">
    <vt:filetime>2016-11-01T00:00:00Z</vt:filetime>
  </property>
  <property fmtid="{D5CDD505-2E9C-101B-9397-08002B2CF9AE}" pid="13" name="All PAGs">
    <vt:bool>false</vt:bool>
  </property>
  <property fmtid="{D5CDD505-2E9C-101B-9397-08002B2CF9AE}" pid="14" name="Other PAGs">
    <vt:lpwstr>;#Capita Staff;#</vt:lpwstr>
  </property>
  <property fmtid="{D5CDD505-2E9C-101B-9397-08002B2CF9AE}" pid="15" name="SIMS PAGs">
    <vt:lpwstr>;#Capita IBS;#SIMS Support Teams;#</vt:lpwstr>
  </property>
  <property fmtid="{D5CDD505-2E9C-101B-9397-08002B2CF9AE}" pid="16" name="TargetAudienceChanged">
    <vt:bool>false</vt:bool>
  </property>
  <property fmtid="{D5CDD505-2E9C-101B-9397-08002B2CF9AE}" pid="17" name="End Date">
    <vt:filetime>2018-11-01T00:00:00Z</vt:filetime>
  </property>
  <property fmtid="{D5CDD505-2E9C-101B-9397-08002B2CF9AE}" pid="18" name="Target Audience0">
    <vt:lpwstr>;#PAG Capita Staff;#</vt:lpwstr>
  </property>
</Properties>
</file>