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47.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slides/slide4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1.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diagrams/drawing2.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handoutMasters/handoutMaster1.xml" ContentType="application/vnd.openxmlformats-officedocument.presentationml.handout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30" r:id="rId4"/>
  </p:sldMasterIdLst>
  <p:notesMasterIdLst>
    <p:notesMasterId r:id="rId52"/>
  </p:notesMasterIdLst>
  <p:handoutMasterIdLst>
    <p:handoutMasterId r:id="rId53"/>
  </p:handoutMasterIdLst>
  <p:sldIdLst>
    <p:sldId id="256" r:id="rId5"/>
    <p:sldId id="315" r:id="rId6"/>
    <p:sldId id="324" r:id="rId7"/>
    <p:sldId id="325" r:id="rId8"/>
    <p:sldId id="274" r:id="rId9"/>
    <p:sldId id="316" r:id="rId10"/>
    <p:sldId id="317" r:id="rId11"/>
    <p:sldId id="276" r:id="rId12"/>
    <p:sldId id="277" r:id="rId13"/>
    <p:sldId id="278" r:id="rId14"/>
    <p:sldId id="318" r:id="rId15"/>
    <p:sldId id="279" r:id="rId16"/>
    <p:sldId id="280" r:id="rId17"/>
    <p:sldId id="281" r:id="rId18"/>
    <p:sldId id="282" r:id="rId19"/>
    <p:sldId id="283" r:id="rId20"/>
    <p:sldId id="284" r:id="rId21"/>
    <p:sldId id="286" r:id="rId22"/>
    <p:sldId id="289"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21" r:id="rId46"/>
    <p:sldId id="322" r:id="rId47"/>
    <p:sldId id="323" r:id="rId48"/>
    <p:sldId id="319" r:id="rId49"/>
    <p:sldId id="320" r:id="rId50"/>
    <p:sldId id="314" r:id="rId51"/>
  </p:sldIdLst>
  <p:sldSz cx="9144000" cy="6858000" type="screen4x3"/>
  <p:notesSz cx="6797675" cy="9926638"/>
  <p:defaultTextStyle>
    <a:defPPr>
      <a:defRPr lang="en-US"/>
    </a:defPPr>
    <a:lvl1pPr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1pPr>
    <a:lvl2pPr marL="4572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2pPr>
    <a:lvl3pPr marL="9144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3pPr>
    <a:lvl4pPr marL="13716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4pPr>
    <a:lvl5pPr marL="18288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5pPr>
    <a:lvl6pPr marL="2286000" algn="l" defTabSz="914400" rtl="0" eaLnBrk="1" latinLnBrk="0" hangingPunct="1">
      <a:defRPr sz="2600" b="1" kern="1200">
        <a:solidFill>
          <a:schemeClr val="bg1"/>
        </a:solidFill>
        <a:latin typeface="Arial" pitchFamily="34" charset="0"/>
        <a:ea typeface="ＭＳ Ｐゴシック"/>
        <a:cs typeface="ＭＳ Ｐゴシック"/>
      </a:defRPr>
    </a:lvl6pPr>
    <a:lvl7pPr marL="2743200" algn="l" defTabSz="914400" rtl="0" eaLnBrk="1" latinLnBrk="0" hangingPunct="1">
      <a:defRPr sz="2600" b="1" kern="1200">
        <a:solidFill>
          <a:schemeClr val="bg1"/>
        </a:solidFill>
        <a:latin typeface="Arial" pitchFamily="34" charset="0"/>
        <a:ea typeface="ＭＳ Ｐゴシック"/>
        <a:cs typeface="ＭＳ Ｐゴシック"/>
      </a:defRPr>
    </a:lvl7pPr>
    <a:lvl8pPr marL="3200400" algn="l" defTabSz="914400" rtl="0" eaLnBrk="1" latinLnBrk="0" hangingPunct="1">
      <a:defRPr sz="2600" b="1" kern="1200">
        <a:solidFill>
          <a:schemeClr val="bg1"/>
        </a:solidFill>
        <a:latin typeface="Arial" pitchFamily="34" charset="0"/>
        <a:ea typeface="ＭＳ Ｐゴシック"/>
        <a:cs typeface="ＭＳ Ｐゴシック"/>
      </a:defRPr>
    </a:lvl8pPr>
    <a:lvl9pPr marL="3657600" algn="l" defTabSz="914400" rtl="0" eaLnBrk="1" latinLnBrk="0" hangingPunct="1">
      <a:defRPr sz="2600" b="1" kern="1200">
        <a:solidFill>
          <a:schemeClr val="bg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AB800"/>
    <a:srgbClr val="F0AB00"/>
    <a:srgbClr val="3BB6CE"/>
    <a:srgbClr val="FF5800"/>
    <a:srgbClr val="D8F0F5"/>
    <a:srgbClr val="14A5BF"/>
    <a:srgbClr val="2A8799"/>
    <a:srgbClr val="298E00"/>
    <a:srgbClr val="CCC1DA"/>
    <a:srgbClr val="C7C2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1" autoAdjust="0"/>
    <p:restoredTop sz="87783" autoAdjust="0"/>
  </p:normalViewPr>
  <p:slideViewPr>
    <p:cSldViewPr>
      <p:cViewPr>
        <p:scale>
          <a:sx n="75" d="100"/>
          <a:sy n="75" d="100"/>
        </p:scale>
        <p:origin x="-1158" y="204"/>
      </p:cViewPr>
      <p:guideLst>
        <p:guide orient="horz" pos="4022"/>
        <p:guide orient="horz" pos="3764"/>
        <p:guide orient="horz" pos="898"/>
        <p:guide orient="horz" pos="1125"/>
        <p:guide pos="5461"/>
        <p:guide pos="950"/>
        <p:guide pos="224"/>
      </p:guideLst>
    </p:cSldViewPr>
  </p:slideViewPr>
  <p:outlineViewPr>
    <p:cViewPr>
      <p:scale>
        <a:sx n="33" d="100"/>
        <a:sy n="33" d="100"/>
      </p:scale>
      <p:origin x="0" y="0"/>
    </p:cViewPr>
  </p:outlineViewPr>
  <p:notesTextViewPr>
    <p:cViewPr>
      <p:scale>
        <a:sx n="75" d="100"/>
        <a:sy n="75" d="100"/>
      </p:scale>
      <p:origin x="0" y="0"/>
    </p:cViewPr>
  </p:notesTextViewPr>
  <p:sorterViewPr>
    <p:cViewPr>
      <p:scale>
        <a:sx n="25" d="100"/>
        <a:sy n="25" d="100"/>
      </p:scale>
      <p:origin x="0" y="0"/>
    </p:cViewPr>
  </p:sorterViewPr>
  <p:notesViewPr>
    <p:cSldViewPr snapToGrid="0">
      <p:cViewPr varScale="1">
        <p:scale>
          <a:sx n="64" d="100"/>
          <a:sy n="64" d="100"/>
        </p:scale>
        <p:origin x="-3054"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customXml" Target="../customXml/item4.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6F892B-B09C-4CB6-8290-139231643C8D}" type="doc">
      <dgm:prSet loTypeId="urn:microsoft.com/office/officeart/2011/layout/RadialPictureList" loCatId="picture" qsTypeId="urn:microsoft.com/office/officeart/2005/8/quickstyle/3d1" qsCatId="3D" csTypeId="urn:microsoft.com/office/officeart/2005/8/colors/accent5_2" csCatId="accent5" phldr="1"/>
      <dgm:spPr/>
      <dgm:t>
        <a:bodyPr/>
        <a:lstStyle/>
        <a:p>
          <a:endParaRPr lang="en-GB"/>
        </a:p>
      </dgm:t>
    </dgm:pt>
    <dgm:pt modelId="{D63C229C-F765-4C42-9CE6-C27B7E6F8595}">
      <dgm:prSet phldrT="[Text]"/>
      <dgm:spPr>
        <a:solidFill>
          <a:schemeClr val="accent5"/>
        </a:solidFill>
      </dgm:spPr>
      <dgm:t>
        <a:bodyPr/>
        <a:lstStyle/>
        <a:p>
          <a:r>
            <a:rPr lang="en-GB" dirty="0" smtClean="0"/>
            <a:t>Improve student outcomes</a:t>
          </a:r>
          <a:endParaRPr lang="en-GB" dirty="0"/>
        </a:p>
      </dgm:t>
    </dgm:pt>
    <dgm:pt modelId="{133A79A0-EC85-4058-9645-BEED1BA49B61}" type="parTrans" cxnId="{3816FADC-67FD-49A2-B609-19DEB4036498}">
      <dgm:prSet/>
      <dgm:spPr/>
      <dgm:t>
        <a:bodyPr/>
        <a:lstStyle/>
        <a:p>
          <a:endParaRPr lang="en-GB"/>
        </a:p>
      </dgm:t>
    </dgm:pt>
    <dgm:pt modelId="{0E9F2DF6-2FDD-49BB-9D70-AE838BC30F7C}" type="sibTrans" cxnId="{3816FADC-67FD-49A2-B609-19DEB4036498}">
      <dgm:prSet/>
      <dgm:spPr/>
      <dgm:t>
        <a:bodyPr/>
        <a:lstStyle/>
        <a:p>
          <a:endParaRPr lang="en-GB"/>
        </a:p>
      </dgm:t>
    </dgm:pt>
    <dgm:pt modelId="{6F91F677-5907-4102-BB6B-17FBDF3F493C}">
      <dgm:prSet phldrT="[Text]"/>
      <dgm:spPr/>
      <dgm:t>
        <a:bodyPr/>
        <a:lstStyle/>
        <a:p>
          <a:r>
            <a:rPr lang="en-GB" dirty="0" smtClean="0"/>
            <a:t>Find underperforming students</a:t>
          </a:r>
          <a:endParaRPr lang="en-GB" dirty="0"/>
        </a:p>
      </dgm:t>
    </dgm:pt>
    <dgm:pt modelId="{A7AE9BD4-EF9D-4BE6-989E-2E81882826BA}" type="parTrans" cxnId="{A65A3FC7-0E1F-4E43-A3D3-03AF67761438}">
      <dgm:prSet/>
      <dgm:spPr/>
      <dgm:t>
        <a:bodyPr/>
        <a:lstStyle/>
        <a:p>
          <a:endParaRPr lang="en-GB"/>
        </a:p>
      </dgm:t>
    </dgm:pt>
    <dgm:pt modelId="{3295D301-ABB4-4791-811C-F255255725D8}" type="sibTrans" cxnId="{A65A3FC7-0E1F-4E43-A3D3-03AF67761438}">
      <dgm:prSet/>
      <dgm:spPr/>
      <dgm:t>
        <a:bodyPr/>
        <a:lstStyle/>
        <a:p>
          <a:endParaRPr lang="en-GB"/>
        </a:p>
      </dgm:t>
    </dgm:pt>
    <dgm:pt modelId="{B65E5FEE-9948-405F-BC7D-0B861C615EC1}">
      <dgm:prSet phldrT="[Text]"/>
      <dgm:spPr/>
      <dgm:t>
        <a:bodyPr/>
        <a:lstStyle/>
        <a:p>
          <a:r>
            <a:rPr lang="en-GB" dirty="0" smtClean="0"/>
            <a:t>Allocate support and resources</a:t>
          </a:r>
          <a:endParaRPr lang="en-GB" dirty="0"/>
        </a:p>
      </dgm:t>
    </dgm:pt>
    <dgm:pt modelId="{692E6D48-CFD0-498F-9C81-9973991EE577}" type="parTrans" cxnId="{C91263A3-08FD-4908-8C4C-A07795F78F89}">
      <dgm:prSet/>
      <dgm:spPr/>
      <dgm:t>
        <a:bodyPr/>
        <a:lstStyle/>
        <a:p>
          <a:endParaRPr lang="en-GB"/>
        </a:p>
      </dgm:t>
    </dgm:pt>
    <dgm:pt modelId="{30D79D1D-2426-4BAE-9E85-D1153528E1DA}" type="sibTrans" cxnId="{C91263A3-08FD-4908-8C4C-A07795F78F89}">
      <dgm:prSet/>
      <dgm:spPr/>
      <dgm:t>
        <a:bodyPr/>
        <a:lstStyle/>
        <a:p>
          <a:endParaRPr lang="en-GB"/>
        </a:p>
      </dgm:t>
    </dgm:pt>
    <dgm:pt modelId="{1C95E497-75AD-4616-9155-9B261C95EA05}">
      <dgm:prSet phldrT="[Text]"/>
      <dgm:spPr/>
      <dgm:t>
        <a:bodyPr/>
        <a:lstStyle/>
        <a:p>
          <a:r>
            <a:rPr lang="en-GB" dirty="0" smtClean="0"/>
            <a:t>Track improvements and costs</a:t>
          </a:r>
          <a:endParaRPr lang="en-GB" dirty="0"/>
        </a:p>
      </dgm:t>
    </dgm:pt>
    <dgm:pt modelId="{614015AE-EB27-41F0-A069-328D0DD2214C}" type="parTrans" cxnId="{2C590146-40DA-4F28-82DB-8E8C0C258DB7}">
      <dgm:prSet/>
      <dgm:spPr/>
      <dgm:t>
        <a:bodyPr/>
        <a:lstStyle/>
        <a:p>
          <a:endParaRPr lang="en-GB"/>
        </a:p>
      </dgm:t>
    </dgm:pt>
    <dgm:pt modelId="{EB66F5E2-4259-45B2-9DCA-99D1A1F3DDD8}" type="sibTrans" cxnId="{2C590146-40DA-4F28-82DB-8E8C0C258DB7}">
      <dgm:prSet/>
      <dgm:spPr/>
      <dgm:t>
        <a:bodyPr/>
        <a:lstStyle/>
        <a:p>
          <a:endParaRPr lang="en-GB"/>
        </a:p>
      </dgm:t>
    </dgm:pt>
    <dgm:pt modelId="{3D079EEE-3533-47E5-9B95-2B2B539FE8DC}" type="pres">
      <dgm:prSet presAssocID="{846F892B-B09C-4CB6-8290-139231643C8D}" presName="Name0" presStyleCnt="0">
        <dgm:presLayoutVars>
          <dgm:chMax val="1"/>
          <dgm:chPref val="1"/>
          <dgm:dir/>
          <dgm:resizeHandles/>
        </dgm:presLayoutVars>
      </dgm:prSet>
      <dgm:spPr/>
      <dgm:t>
        <a:bodyPr/>
        <a:lstStyle/>
        <a:p>
          <a:endParaRPr lang="en-GB"/>
        </a:p>
      </dgm:t>
    </dgm:pt>
    <dgm:pt modelId="{EE1000E6-1AA4-47C3-BABB-5DF559888D14}" type="pres">
      <dgm:prSet presAssocID="{D63C229C-F765-4C42-9CE6-C27B7E6F8595}" presName="Parent" presStyleLbl="node1" presStyleIdx="0" presStyleCnt="2">
        <dgm:presLayoutVars>
          <dgm:chMax val="4"/>
          <dgm:chPref val="3"/>
        </dgm:presLayoutVars>
      </dgm:prSet>
      <dgm:spPr/>
      <dgm:t>
        <a:bodyPr/>
        <a:lstStyle/>
        <a:p>
          <a:endParaRPr lang="en-GB"/>
        </a:p>
      </dgm:t>
    </dgm:pt>
    <dgm:pt modelId="{F565BAFF-5BE0-4878-A51F-07EFA481B55F}" type="pres">
      <dgm:prSet presAssocID="{6F91F677-5907-4102-BB6B-17FBDF3F493C}" presName="Accent" presStyleLbl="node1" presStyleIdx="1" presStyleCnt="2"/>
      <dgm:spPr/>
    </dgm:pt>
    <dgm:pt modelId="{1F939533-A779-41EF-88E5-1E18F77CBCD9}" type="pres">
      <dgm:prSet presAssocID="{6F91F677-5907-4102-BB6B-17FBDF3F493C}"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0093437-D09C-4754-90EB-CB1C918EFE07}" type="pres">
      <dgm:prSet presAssocID="{6F91F677-5907-4102-BB6B-17FBDF3F493C}" presName="Child1" presStyleLbl="revTx" presStyleIdx="0" presStyleCnt="3" custScaleX="133985" custScaleY="100402" custLinFactNeighborX="13978" custLinFactNeighborY="0">
        <dgm:presLayoutVars>
          <dgm:chMax val="0"/>
          <dgm:chPref val="0"/>
          <dgm:bulletEnabled val="1"/>
        </dgm:presLayoutVars>
      </dgm:prSet>
      <dgm:spPr/>
      <dgm:t>
        <a:bodyPr/>
        <a:lstStyle/>
        <a:p>
          <a:endParaRPr lang="en-GB"/>
        </a:p>
      </dgm:t>
    </dgm:pt>
    <dgm:pt modelId="{820A4B30-6FE2-469C-BF0C-D2007C02EA4B}" type="pres">
      <dgm:prSet presAssocID="{B65E5FEE-9948-405F-BC7D-0B861C615EC1}" presName="Image2" presStyleCnt="0"/>
      <dgm:spPr/>
    </dgm:pt>
    <dgm:pt modelId="{65B530EE-4467-4488-80A8-04757E9D5BE3}" type="pres">
      <dgm:prSet presAssocID="{B65E5FEE-9948-405F-BC7D-0B861C615EC1}"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792454DC-1AC5-447E-8D0B-3E800B6C30AD}" type="pres">
      <dgm:prSet presAssocID="{B65E5FEE-9948-405F-BC7D-0B861C615EC1}" presName="Child2" presStyleLbl="revTx" presStyleIdx="1" presStyleCnt="3">
        <dgm:presLayoutVars>
          <dgm:chMax val="0"/>
          <dgm:chPref val="0"/>
          <dgm:bulletEnabled val="1"/>
        </dgm:presLayoutVars>
      </dgm:prSet>
      <dgm:spPr/>
      <dgm:t>
        <a:bodyPr/>
        <a:lstStyle/>
        <a:p>
          <a:endParaRPr lang="en-GB"/>
        </a:p>
      </dgm:t>
    </dgm:pt>
    <dgm:pt modelId="{B1011199-524D-4F6B-98F9-629BCA14C628}" type="pres">
      <dgm:prSet presAssocID="{1C95E497-75AD-4616-9155-9B261C95EA05}" presName="Image3" presStyleCnt="0"/>
      <dgm:spPr/>
    </dgm:pt>
    <dgm:pt modelId="{227136A6-EBE7-4231-94BC-2F82030C207B}" type="pres">
      <dgm:prSet presAssocID="{1C95E497-75AD-4616-9155-9B261C95EA05}"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F824BAA1-745D-4AE3-9949-05C736D32BA0}" type="pres">
      <dgm:prSet presAssocID="{1C95E497-75AD-4616-9155-9B261C95EA05}" presName="Child3" presStyleLbl="revTx" presStyleIdx="2" presStyleCnt="3" custScaleX="129103" custLinFactNeighborX="11646" custLinFactNeighborY="177">
        <dgm:presLayoutVars>
          <dgm:chMax val="0"/>
          <dgm:chPref val="0"/>
          <dgm:bulletEnabled val="1"/>
        </dgm:presLayoutVars>
      </dgm:prSet>
      <dgm:spPr/>
      <dgm:t>
        <a:bodyPr/>
        <a:lstStyle/>
        <a:p>
          <a:endParaRPr lang="en-GB"/>
        </a:p>
      </dgm:t>
    </dgm:pt>
  </dgm:ptLst>
  <dgm:cxnLst>
    <dgm:cxn modelId="{3816FADC-67FD-49A2-B609-19DEB4036498}" srcId="{846F892B-B09C-4CB6-8290-139231643C8D}" destId="{D63C229C-F765-4C42-9CE6-C27B7E6F8595}" srcOrd="0" destOrd="0" parTransId="{133A79A0-EC85-4058-9645-BEED1BA49B61}" sibTransId="{0E9F2DF6-2FDD-49BB-9D70-AE838BC30F7C}"/>
    <dgm:cxn modelId="{A65A3FC7-0E1F-4E43-A3D3-03AF67761438}" srcId="{D63C229C-F765-4C42-9CE6-C27B7E6F8595}" destId="{6F91F677-5907-4102-BB6B-17FBDF3F493C}" srcOrd="0" destOrd="0" parTransId="{A7AE9BD4-EF9D-4BE6-989E-2E81882826BA}" sibTransId="{3295D301-ABB4-4791-811C-F255255725D8}"/>
    <dgm:cxn modelId="{0B6CA9FE-CE22-45CA-B15F-1C8A6407F874}" type="presOf" srcId="{6F91F677-5907-4102-BB6B-17FBDF3F493C}" destId="{60093437-D09C-4754-90EB-CB1C918EFE07}" srcOrd="0" destOrd="0" presId="urn:microsoft.com/office/officeart/2011/layout/RadialPictureList"/>
    <dgm:cxn modelId="{2C590146-40DA-4F28-82DB-8E8C0C258DB7}" srcId="{D63C229C-F765-4C42-9CE6-C27B7E6F8595}" destId="{1C95E497-75AD-4616-9155-9B261C95EA05}" srcOrd="2" destOrd="0" parTransId="{614015AE-EB27-41F0-A069-328D0DD2214C}" sibTransId="{EB66F5E2-4259-45B2-9DCA-99D1A1F3DDD8}"/>
    <dgm:cxn modelId="{C91263A3-08FD-4908-8C4C-A07795F78F89}" srcId="{D63C229C-F765-4C42-9CE6-C27B7E6F8595}" destId="{B65E5FEE-9948-405F-BC7D-0B861C615EC1}" srcOrd="1" destOrd="0" parTransId="{692E6D48-CFD0-498F-9C81-9973991EE577}" sibTransId="{30D79D1D-2426-4BAE-9E85-D1153528E1DA}"/>
    <dgm:cxn modelId="{9EC3D445-7EA5-4C34-82D8-A121550DF88F}" type="presOf" srcId="{846F892B-B09C-4CB6-8290-139231643C8D}" destId="{3D079EEE-3533-47E5-9B95-2B2B539FE8DC}" srcOrd="0" destOrd="0" presId="urn:microsoft.com/office/officeart/2011/layout/RadialPictureList"/>
    <dgm:cxn modelId="{1887664B-D759-4498-A5A5-2CD9A881C125}" type="presOf" srcId="{D63C229C-F765-4C42-9CE6-C27B7E6F8595}" destId="{EE1000E6-1AA4-47C3-BABB-5DF559888D14}" srcOrd="0" destOrd="0" presId="urn:microsoft.com/office/officeart/2011/layout/RadialPictureList"/>
    <dgm:cxn modelId="{1059C6F1-B42D-4999-AFDB-E6B292361316}" type="presOf" srcId="{B65E5FEE-9948-405F-BC7D-0B861C615EC1}" destId="{792454DC-1AC5-447E-8D0B-3E800B6C30AD}" srcOrd="0" destOrd="0" presId="urn:microsoft.com/office/officeart/2011/layout/RadialPictureList"/>
    <dgm:cxn modelId="{FDF40D7F-1EF7-4F7B-A83A-B2DC4D1D9178}" type="presOf" srcId="{1C95E497-75AD-4616-9155-9B261C95EA05}" destId="{F824BAA1-745D-4AE3-9949-05C736D32BA0}" srcOrd="0" destOrd="0" presId="urn:microsoft.com/office/officeart/2011/layout/RadialPictureList"/>
    <dgm:cxn modelId="{14E7BE03-52AB-4EC6-85E0-76C5168DA1A9}" type="presParOf" srcId="{3D079EEE-3533-47E5-9B95-2B2B539FE8DC}" destId="{EE1000E6-1AA4-47C3-BABB-5DF559888D14}" srcOrd="0" destOrd="0" presId="urn:microsoft.com/office/officeart/2011/layout/RadialPictureList"/>
    <dgm:cxn modelId="{A392F07B-F847-46C9-8BB6-C50AA1073280}" type="presParOf" srcId="{3D079EEE-3533-47E5-9B95-2B2B539FE8DC}" destId="{F565BAFF-5BE0-4878-A51F-07EFA481B55F}" srcOrd="1" destOrd="0" presId="urn:microsoft.com/office/officeart/2011/layout/RadialPictureList"/>
    <dgm:cxn modelId="{D5A6DE4F-4B99-4346-8027-2D5A1AC2ED9E}" type="presParOf" srcId="{3D079EEE-3533-47E5-9B95-2B2B539FE8DC}" destId="{1F939533-A779-41EF-88E5-1E18F77CBCD9}" srcOrd="2" destOrd="0" presId="urn:microsoft.com/office/officeart/2011/layout/RadialPictureList"/>
    <dgm:cxn modelId="{ED9C5A94-C0DA-4825-853C-6F40DF8B9E69}" type="presParOf" srcId="{3D079EEE-3533-47E5-9B95-2B2B539FE8DC}" destId="{60093437-D09C-4754-90EB-CB1C918EFE07}" srcOrd="3" destOrd="0" presId="urn:microsoft.com/office/officeart/2011/layout/RadialPictureList"/>
    <dgm:cxn modelId="{43BEE637-5DBC-41CB-BBDB-21462988B8BA}" type="presParOf" srcId="{3D079EEE-3533-47E5-9B95-2B2B539FE8DC}" destId="{820A4B30-6FE2-469C-BF0C-D2007C02EA4B}" srcOrd="4" destOrd="0" presId="urn:microsoft.com/office/officeart/2011/layout/RadialPictureList"/>
    <dgm:cxn modelId="{7261B540-1C3F-4311-BE21-C112D3065171}" type="presParOf" srcId="{820A4B30-6FE2-469C-BF0C-D2007C02EA4B}" destId="{65B530EE-4467-4488-80A8-04757E9D5BE3}" srcOrd="0" destOrd="0" presId="urn:microsoft.com/office/officeart/2011/layout/RadialPictureList"/>
    <dgm:cxn modelId="{A3313768-FB14-4CDE-91AB-F824673C878F}" type="presParOf" srcId="{3D079EEE-3533-47E5-9B95-2B2B539FE8DC}" destId="{792454DC-1AC5-447E-8D0B-3E800B6C30AD}" srcOrd="5" destOrd="0" presId="urn:microsoft.com/office/officeart/2011/layout/RadialPictureList"/>
    <dgm:cxn modelId="{FB5D61BF-F9D8-444C-B244-3D90D9C0C629}" type="presParOf" srcId="{3D079EEE-3533-47E5-9B95-2B2B539FE8DC}" destId="{B1011199-524D-4F6B-98F9-629BCA14C628}" srcOrd="6" destOrd="0" presId="urn:microsoft.com/office/officeart/2011/layout/RadialPictureList"/>
    <dgm:cxn modelId="{CA02DA43-15C4-4EFA-AD3E-B345EE7F855A}" type="presParOf" srcId="{B1011199-524D-4F6B-98F9-629BCA14C628}" destId="{227136A6-EBE7-4231-94BC-2F82030C207B}" srcOrd="0" destOrd="0" presId="urn:microsoft.com/office/officeart/2011/layout/RadialPictureList"/>
    <dgm:cxn modelId="{DAAE54E7-9908-475E-8428-DDDC80AB35A8}" type="presParOf" srcId="{3D079EEE-3533-47E5-9B95-2B2B539FE8DC}" destId="{F824BAA1-745D-4AE3-9949-05C736D32BA0}"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8ED367-CA9D-43B4-8EA5-E8928F3E0706}" type="doc">
      <dgm:prSet loTypeId="urn:microsoft.com/office/officeart/2008/layout/HorizontalMultiLevelHierarchy" loCatId="hierarchy" qsTypeId="urn:microsoft.com/office/officeart/2005/8/quickstyle/simple5" qsCatId="simple" csTypeId="urn:microsoft.com/office/officeart/2005/8/colors/accent4_4" csCatId="accent4" phldr="1"/>
      <dgm:spPr/>
      <dgm:t>
        <a:bodyPr/>
        <a:lstStyle/>
        <a:p>
          <a:endParaRPr lang="en-GB"/>
        </a:p>
      </dgm:t>
    </dgm:pt>
    <dgm:pt modelId="{F5C8A4C8-BA30-4D7E-B291-3D811A2469AB}">
      <dgm:prSet phldrT="[Text]" custT="1"/>
      <dgm:spPr/>
      <dgm:t>
        <a:bodyPr/>
        <a:lstStyle/>
        <a:p>
          <a:r>
            <a:rPr lang="en-GB" sz="4000" dirty="0" smtClean="0"/>
            <a:t>Reporting</a:t>
          </a:r>
          <a:endParaRPr lang="en-GB" sz="4000" dirty="0"/>
        </a:p>
      </dgm:t>
    </dgm:pt>
    <dgm:pt modelId="{4EC1F446-FECE-4621-A9B8-116846EF4BF2}" type="parTrans" cxnId="{403B0135-4604-410D-A182-9892369E091E}">
      <dgm:prSet/>
      <dgm:spPr/>
      <dgm:t>
        <a:bodyPr/>
        <a:lstStyle/>
        <a:p>
          <a:endParaRPr lang="en-GB"/>
        </a:p>
      </dgm:t>
    </dgm:pt>
    <dgm:pt modelId="{2B0296B6-70BB-4438-BA3D-0727D7E66123}" type="sibTrans" cxnId="{403B0135-4604-410D-A182-9892369E091E}">
      <dgm:prSet/>
      <dgm:spPr/>
      <dgm:t>
        <a:bodyPr/>
        <a:lstStyle/>
        <a:p>
          <a:endParaRPr lang="en-GB"/>
        </a:p>
      </dgm:t>
    </dgm:pt>
    <dgm:pt modelId="{D51F3BC8-F5CD-4A97-B5DA-7ECB0F53842D}">
      <dgm:prSet phldrT="[Text]" custT="1"/>
      <dgm:spPr/>
      <dgm:t>
        <a:bodyPr/>
        <a:lstStyle/>
        <a:p>
          <a:r>
            <a:rPr lang="en-GB" sz="3200" dirty="0" smtClean="0"/>
            <a:t>Intervention definitions</a:t>
          </a:r>
          <a:endParaRPr lang="en-GB" sz="3200" dirty="0"/>
        </a:p>
      </dgm:t>
    </dgm:pt>
    <dgm:pt modelId="{F117CD15-91F6-461E-8D81-6F2D4DF828E4}" type="parTrans" cxnId="{CA3EF2E3-E249-40BB-9C60-399BE060B8E7}">
      <dgm:prSet/>
      <dgm:spPr/>
      <dgm:t>
        <a:bodyPr/>
        <a:lstStyle/>
        <a:p>
          <a:endParaRPr lang="en-GB"/>
        </a:p>
      </dgm:t>
    </dgm:pt>
    <dgm:pt modelId="{7119F512-5F97-4B91-A15E-3620E2D83A26}" type="sibTrans" cxnId="{CA3EF2E3-E249-40BB-9C60-399BE060B8E7}">
      <dgm:prSet/>
      <dgm:spPr/>
      <dgm:t>
        <a:bodyPr/>
        <a:lstStyle/>
        <a:p>
          <a:endParaRPr lang="en-GB"/>
        </a:p>
      </dgm:t>
    </dgm:pt>
    <dgm:pt modelId="{EE9D846A-87C5-4CB8-9CB0-13447BFD3995}">
      <dgm:prSet phldrT="[Text]"/>
      <dgm:spPr/>
      <dgm:t>
        <a:bodyPr/>
        <a:lstStyle/>
        <a:p>
          <a:r>
            <a:rPr lang="en-GB" dirty="0" smtClean="0"/>
            <a:t>Student memberships</a:t>
          </a:r>
          <a:endParaRPr lang="en-GB" dirty="0"/>
        </a:p>
      </dgm:t>
    </dgm:pt>
    <dgm:pt modelId="{AC28BE07-5A29-419B-B178-7FE877C1E1CF}" type="parTrans" cxnId="{7624C2E2-3FE0-4C9C-9281-215A6BCAD804}">
      <dgm:prSet/>
      <dgm:spPr/>
      <dgm:t>
        <a:bodyPr/>
        <a:lstStyle/>
        <a:p>
          <a:endParaRPr lang="en-GB"/>
        </a:p>
      </dgm:t>
    </dgm:pt>
    <dgm:pt modelId="{DD4F4890-D2C3-48CF-BF84-B1D2468BB90B}" type="sibTrans" cxnId="{7624C2E2-3FE0-4C9C-9281-215A6BCAD804}">
      <dgm:prSet/>
      <dgm:spPr/>
      <dgm:t>
        <a:bodyPr/>
        <a:lstStyle/>
        <a:p>
          <a:endParaRPr lang="en-GB"/>
        </a:p>
      </dgm:t>
    </dgm:pt>
    <dgm:pt modelId="{76D04004-0F40-442E-9C48-1EC59A7D25CD}">
      <dgm:prSet phldrT="[Text]"/>
      <dgm:spPr/>
      <dgm:t>
        <a:bodyPr/>
        <a:lstStyle/>
        <a:p>
          <a:r>
            <a:rPr lang="en-GB" dirty="0" smtClean="0"/>
            <a:t>Student details</a:t>
          </a:r>
          <a:endParaRPr lang="en-GB" dirty="0"/>
        </a:p>
      </dgm:t>
    </dgm:pt>
    <dgm:pt modelId="{838F0C3F-1D66-4325-A478-81C2DD6A613D}" type="parTrans" cxnId="{122895A2-CCA0-438E-8946-31BAE532BD9A}">
      <dgm:prSet/>
      <dgm:spPr/>
      <dgm:t>
        <a:bodyPr/>
        <a:lstStyle/>
        <a:p>
          <a:endParaRPr lang="en-GB"/>
        </a:p>
      </dgm:t>
    </dgm:pt>
    <dgm:pt modelId="{D2DF2C81-0191-4578-8027-F270156C5C27}" type="sibTrans" cxnId="{122895A2-CCA0-438E-8946-31BAE532BD9A}">
      <dgm:prSet/>
      <dgm:spPr/>
      <dgm:t>
        <a:bodyPr/>
        <a:lstStyle/>
        <a:p>
          <a:endParaRPr lang="en-GB"/>
        </a:p>
      </dgm:t>
    </dgm:pt>
    <dgm:pt modelId="{CB615997-2D56-49DB-837C-D0A9F7C353FF}" type="pres">
      <dgm:prSet presAssocID="{C78ED367-CA9D-43B4-8EA5-E8928F3E0706}" presName="Name0" presStyleCnt="0">
        <dgm:presLayoutVars>
          <dgm:chPref val="1"/>
          <dgm:dir val="rev"/>
          <dgm:animOne val="branch"/>
          <dgm:animLvl val="lvl"/>
          <dgm:resizeHandles val="exact"/>
        </dgm:presLayoutVars>
      </dgm:prSet>
      <dgm:spPr/>
      <dgm:t>
        <a:bodyPr/>
        <a:lstStyle/>
        <a:p>
          <a:endParaRPr lang="en-GB"/>
        </a:p>
      </dgm:t>
    </dgm:pt>
    <dgm:pt modelId="{DEB1BC05-E4D7-43FF-ABA1-90245B7B845F}" type="pres">
      <dgm:prSet presAssocID="{F5C8A4C8-BA30-4D7E-B291-3D811A2469AB}" presName="root1" presStyleCnt="0"/>
      <dgm:spPr/>
      <dgm:t>
        <a:bodyPr/>
        <a:lstStyle/>
        <a:p>
          <a:endParaRPr lang="en-GB"/>
        </a:p>
      </dgm:t>
    </dgm:pt>
    <dgm:pt modelId="{CEBD946B-172B-4EE1-B27C-AB701E6772CE}" type="pres">
      <dgm:prSet presAssocID="{F5C8A4C8-BA30-4D7E-B291-3D811A2469AB}" presName="LevelOneTextNode" presStyleLbl="node0" presStyleIdx="0" presStyleCnt="1" custScaleY="87905">
        <dgm:presLayoutVars>
          <dgm:chPref val="3"/>
        </dgm:presLayoutVars>
      </dgm:prSet>
      <dgm:spPr/>
      <dgm:t>
        <a:bodyPr/>
        <a:lstStyle/>
        <a:p>
          <a:endParaRPr lang="en-GB"/>
        </a:p>
      </dgm:t>
    </dgm:pt>
    <dgm:pt modelId="{884504A7-E168-4D27-A761-113F2B45F06F}" type="pres">
      <dgm:prSet presAssocID="{F5C8A4C8-BA30-4D7E-B291-3D811A2469AB}" presName="level2hierChild" presStyleCnt="0"/>
      <dgm:spPr/>
      <dgm:t>
        <a:bodyPr/>
        <a:lstStyle/>
        <a:p>
          <a:endParaRPr lang="en-GB"/>
        </a:p>
      </dgm:t>
    </dgm:pt>
    <dgm:pt modelId="{7B22B6ED-6659-41C4-88D4-93FBBD7AB798}" type="pres">
      <dgm:prSet presAssocID="{F117CD15-91F6-461E-8D81-6F2D4DF828E4}" presName="conn2-1" presStyleLbl="parChTrans1D2" presStyleIdx="0" presStyleCnt="3"/>
      <dgm:spPr/>
      <dgm:t>
        <a:bodyPr/>
        <a:lstStyle/>
        <a:p>
          <a:endParaRPr lang="en-GB"/>
        </a:p>
      </dgm:t>
    </dgm:pt>
    <dgm:pt modelId="{AABA60C6-5611-4DF0-9716-523E8426D73A}" type="pres">
      <dgm:prSet presAssocID="{F117CD15-91F6-461E-8D81-6F2D4DF828E4}" presName="connTx" presStyleLbl="parChTrans1D2" presStyleIdx="0" presStyleCnt="3"/>
      <dgm:spPr/>
      <dgm:t>
        <a:bodyPr/>
        <a:lstStyle/>
        <a:p>
          <a:endParaRPr lang="en-GB"/>
        </a:p>
      </dgm:t>
    </dgm:pt>
    <dgm:pt modelId="{3D1EBB0F-60F9-462B-95E2-D5D8F24E2094}" type="pres">
      <dgm:prSet presAssocID="{D51F3BC8-F5CD-4A97-B5DA-7ECB0F53842D}" presName="root2" presStyleCnt="0"/>
      <dgm:spPr/>
      <dgm:t>
        <a:bodyPr/>
        <a:lstStyle/>
        <a:p>
          <a:endParaRPr lang="en-GB"/>
        </a:p>
      </dgm:t>
    </dgm:pt>
    <dgm:pt modelId="{75319174-BB50-4771-9F63-80635B0976AB}" type="pres">
      <dgm:prSet presAssocID="{D51F3BC8-F5CD-4A97-B5DA-7ECB0F53842D}" presName="LevelTwoTextNode" presStyleLbl="node2" presStyleIdx="0" presStyleCnt="3" custScaleX="168435">
        <dgm:presLayoutVars>
          <dgm:chPref val="3"/>
        </dgm:presLayoutVars>
      </dgm:prSet>
      <dgm:spPr/>
      <dgm:t>
        <a:bodyPr/>
        <a:lstStyle/>
        <a:p>
          <a:endParaRPr lang="en-GB"/>
        </a:p>
      </dgm:t>
    </dgm:pt>
    <dgm:pt modelId="{8D1FC58C-D21D-4F48-9DCA-C227C004EEB8}" type="pres">
      <dgm:prSet presAssocID="{D51F3BC8-F5CD-4A97-B5DA-7ECB0F53842D}" presName="level3hierChild" presStyleCnt="0"/>
      <dgm:spPr/>
      <dgm:t>
        <a:bodyPr/>
        <a:lstStyle/>
        <a:p>
          <a:endParaRPr lang="en-GB"/>
        </a:p>
      </dgm:t>
    </dgm:pt>
    <dgm:pt modelId="{1E8D04B8-28DB-4B04-A376-2A79C2212E46}" type="pres">
      <dgm:prSet presAssocID="{AC28BE07-5A29-419B-B178-7FE877C1E1CF}" presName="conn2-1" presStyleLbl="parChTrans1D2" presStyleIdx="1" presStyleCnt="3"/>
      <dgm:spPr/>
      <dgm:t>
        <a:bodyPr/>
        <a:lstStyle/>
        <a:p>
          <a:endParaRPr lang="en-GB"/>
        </a:p>
      </dgm:t>
    </dgm:pt>
    <dgm:pt modelId="{81986EF3-F961-407F-870B-C7BD70AD046F}" type="pres">
      <dgm:prSet presAssocID="{AC28BE07-5A29-419B-B178-7FE877C1E1CF}" presName="connTx" presStyleLbl="parChTrans1D2" presStyleIdx="1" presStyleCnt="3"/>
      <dgm:spPr/>
      <dgm:t>
        <a:bodyPr/>
        <a:lstStyle/>
        <a:p>
          <a:endParaRPr lang="en-GB"/>
        </a:p>
      </dgm:t>
    </dgm:pt>
    <dgm:pt modelId="{3F36DCC9-4981-439F-9241-D4AB2A660457}" type="pres">
      <dgm:prSet presAssocID="{EE9D846A-87C5-4CB8-9CB0-13447BFD3995}" presName="root2" presStyleCnt="0"/>
      <dgm:spPr/>
      <dgm:t>
        <a:bodyPr/>
        <a:lstStyle/>
        <a:p>
          <a:endParaRPr lang="en-GB"/>
        </a:p>
      </dgm:t>
    </dgm:pt>
    <dgm:pt modelId="{EC6337B3-5D60-4703-96D8-AD49FFBF0828}" type="pres">
      <dgm:prSet presAssocID="{EE9D846A-87C5-4CB8-9CB0-13447BFD3995}" presName="LevelTwoTextNode" presStyleLbl="node2" presStyleIdx="1" presStyleCnt="3" custScaleX="168435">
        <dgm:presLayoutVars>
          <dgm:chPref val="3"/>
        </dgm:presLayoutVars>
      </dgm:prSet>
      <dgm:spPr/>
      <dgm:t>
        <a:bodyPr/>
        <a:lstStyle/>
        <a:p>
          <a:endParaRPr lang="en-GB"/>
        </a:p>
      </dgm:t>
    </dgm:pt>
    <dgm:pt modelId="{DAB73B45-193C-4725-8918-53CE767164CC}" type="pres">
      <dgm:prSet presAssocID="{EE9D846A-87C5-4CB8-9CB0-13447BFD3995}" presName="level3hierChild" presStyleCnt="0"/>
      <dgm:spPr/>
      <dgm:t>
        <a:bodyPr/>
        <a:lstStyle/>
        <a:p>
          <a:endParaRPr lang="en-GB"/>
        </a:p>
      </dgm:t>
    </dgm:pt>
    <dgm:pt modelId="{1B4C101D-6929-402B-9F9C-EC21210F16DE}" type="pres">
      <dgm:prSet presAssocID="{838F0C3F-1D66-4325-A478-81C2DD6A613D}" presName="conn2-1" presStyleLbl="parChTrans1D2" presStyleIdx="2" presStyleCnt="3"/>
      <dgm:spPr/>
      <dgm:t>
        <a:bodyPr/>
        <a:lstStyle/>
        <a:p>
          <a:endParaRPr lang="en-GB"/>
        </a:p>
      </dgm:t>
    </dgm:pt>
    <dgm:pt modelId="{D2744E99-8C9E-4A4B-A855-6EF4C21E1EA7}" type="pres">
      <dgm:prSet presAssocID="{838F0C3F-1D66-4325-A478-81C2DD6A613D}" presName="connTx" presStyleLbl="parChTrans1D2" presStyleIdx="2" presStyleCnt="3"/>
      <dgm:spPr/>
      <dgm:t>
        <a:bodyPr/>
        <a:lstStyle/>
        <a:p>
          <a:endParaRPr lang="en-GB"/>
        </a:p>
      </dgm:t>
    </dgm:pt>
    <dgm:pt modelId="{C355D597-8707-474A-A422-F1B2B39D6E0D}" type="pres">
      <dgm:prSet presAssocID="{76D04004-0F40-442E-9C48-1EC59A7D25CD}" presName="root2" presStyleCnt="0"/>
      <dgm:spPr/>
      <dgm:t>
        <a:bodyPr/>
        <a:lstStyle/>
        <a:p>
          <a:endParaRPr lang="en-GB"/>
        </a:p>
      </dgm:t>
    </dgm:pt>
    <dgm:pt modelId="{9FEB1493-1B90-431A-9330-68D4E43D4A42}" type="pres">
      <dgm:prSet presAssocID="{76D04004-0F40-442E-9C48-1EC59A7D25CD}" presName="LevelTwoTextNode" presStyleLbl="node2" presStyleIdx="2" presStyleCnt="3" custScaleX="168435">
        <dgm:presLayoutVars>
          <dgm:chPref val="3"/>
        </dgm:presLayoutVars>
      </dgm:prSet>
      <dgm:spPr/>
      <dgm:t>
        <a:bodyPr/>
        <a:lstStyle/>
        <a:p>
          <a:endParaRPr lang="en-GB"/>
        </a:p>
      </dgm:t>
    </dgm:pt>
    <dgm:pt modelId="{46C46EE0-C4B7-44EE-A50E-925C7AEB0DD3}" type="pres">
      <dgm:prSet presAssocID="{76D04004-0F40-442E-9C48-1EC59A7D25CD}" presName="level3hierChild" presStyleCnt="0"/>
      <dgm:spPr/>
      <dgm:t>
        <a:bodyPr/>
        <a:lstStyle/>
        <a:p>
          <a:endParaRPr lang="en-GB"/>
        </a:p>
      </dgm:t>
    </dgm:pt>
  </dgm:ptLst>
  <dgm:cxnLst>
    <dgm:cxn modelId="{9C82FA6F-C47A-40B0-9174-A3E1166B6123}" type="presOf" srcId="{F117CD15-91F6-461E-8D81-6F2D4DF828E4}" destId="{7B22B6ED-6659-41C4-88D4-93FBBD7AB798}" srcOrd="0" destOrd="0" presId="urn:microsoft.com/office/officeart/2008/layout/HorizontalMultiLevelHierarchy"/>
    <dgm:cxn modelId="{FC057120-6310-4BAA-ADB5-AA01AEA9629B}" type="presOf" srcId="{C78ED367-CA9D-43B4-8EA5-E8928F3E0706}" destId="{CB615997-2D56-49DB-837C-D0A9F7C353FF}" srcOrd="0" destOrd="0" presId="urn:microsoft.com/office/officeart/2008/layout/HorizontalMultiLevelHierarchy"/>
    <dgm:cxn modelId="{122895A2-CCA0-438E-8946-31BAE532BD9A}" srcId="{F5C8A4C8-BA30-4D7E-B291-3D811A2469AB}" destId="{76D04004-0F40-442E-9C48-1EC59A7D25CD}" srcOrd="2" destOrd="0" parTransId="{838F0C3F-1D66-4325-A478-81C2DD6A613D}" sibTransId="{D2DF2C81-0191-4578-8027-F270156C5C27}"/>
    <dgm:cxn modelId="{CA3EF2E3-E249-40BB-9C60-399BE060B8E7}" srcId="{F5C8A4C8-BA30-4D7E-B291-3D811A2469AB}" destId="{D51F3BC8-F5CD-4A97-B5DA-7ECB0F53842D}" srcOrd="0" destOrd="0" parTransId="{F117CD15-91F6-461E-8D81-6F2D4DF828E4}" sibTransId="{7119F512-5F97-4B91-A15E-3620E2D83A26}"/>
    <dgm:cxn modelId="{EE8270F6-72F7-4A34-910F-672EB64B0248}" type="presOf" srcId="{F117CD15-91F6-461E-8D81-6F2D4DF828E4}" destId="{AABA60C6-5611-4DF0-9716-523E8426D73A}" srcOrd="1" destOrd="0" presId="urn:microsoft.com/office/officeart/2008/layout/HorizontalMultiLevelHierarchy"/>
    <dgm:cxn modelId="{6298A96B-0C99-4A24-96D9-A2769FC49401}" type="presOf" srcId="{76D04004-0F40-442E-9C48-1EC59A7D25CD}" destId="{9FEB1493-1B90-431A-9330-68D4E43D4A42}" srcOrd="0" destOrd="0" presId="urn:microsoft.com/office/officeart/2008/layout/HorizontalMultiLevelHierarchy"/>
    <dgm:cxn modelId="{4E477FE7-E261-455A-A847-3E031A48B7BE}" type="presOf" srcId="{838F0C3F-1D66-4325-A478-81C2DD6A613D}" destId="{1B4C101D-6929-402B-9F9C-EC21210F16DE}" srcOrd="0" destOrd="0" presId="urn:microsoft.com/office/officeart/2008/layout/HorizontalMultiLevelHierarchy"/>
    <dgm:cxn modelId="{1DB73DCD-F8F2-444F-A7F7-80C9D76FC620}" type="presOf" srcId="{AC28BE07-5A29-419B-B178-7FE877C1E1CF}" destId="{81986EF3-F961-407F-870B-C7BD70AD046F}" srcOrd="1" destOrd="0" presId="urn:microsoft.com/office/officeart/2008/layout/HorizontalMultiLevelHierarchy"/>
    <dgm:cxn modelId="{543790F8-B4CB-4039-A173-F790B139D697}" type="presOf" srcId="{838F0C3F-1D66-4325-A478-81C2DD6A613D}" destId="{D2744E99-8C9E-4A4B-A855-6EF4C21E1EA7}" srcOrd="1" destOrd="0" presId="urn:microsoft.com/office/officeart/2008/layout/HorizontalMultiLevelHierarchy"/>
    <dgm:cxn modelId="{3FAC49CB-941F-4630-A165-2D422823871E}" type="presOf" srcId="{D51F3BC8-F5CD-4A97-B5DA-7ECB0F53842D}" destId="{75319174-BB50-4771-9F63-80635B0976AB}" srcOrd="0" destOrd="0" presId="urn:microsoft.com/office/officeart/2008/layout/HorizontalMultiLevelHierarchy"/>
    <dgm:cxn modelId="{7624C2E2-3FE0-4C9C-9281-215A6BCAD804}" srcId="{F5C8A4C8-BA30-4D7E-B291-3D811A2469AB}" destId="{EE9D846A-87C5-4CB8-9CB0-13447BFD3995}" srcOrd="1" destOrd="0" parTransId="{AC28BE07-5A29-419B-B178-7FE877C1E1CF}" sibTransId="{DD4F4890-D2C3-48CF-BF84-B1D2468BB90B}"/>
    <dgm:cxn modelId="{403B0135-4604-410D-A182-9892369E091E}" srcId="{C78ED367-CA9D-43B4-8EA5-E8928F3E0706}" destId="{F5C8A4C8-BA30-4D7E-B291-3D811A2469AB}" srcOrd="0" destOrd="0" parTransId="{4EC1F446-FECE-4621-A9B8-116846EF4BF2}" sibTransId="{2B0296B6-70BB-4438-BA3D-0727D7E66123}"/>
    <dgm:cxn modelId="{A5511278-25A3-45BF-869C-35EBAE9698B7}" type="presOf" srcId="{F5C8A4C8-BA30-4D7E-B291-3D811A2469AB}" destId="{CEBD946B-172B-4EE1-B27C-AB701E6772CE}" srcOrd="0" destOrd="0" presId="urn:microsoft.com/office/officeart/2008/layout/HorizontalMultiLevelHierarchy"/>
    <dgm:cxn modelId="{39847444-36ED-4E26-BFB0-EB77D0076754}" type="presOf" srcId="{EE9D846A-87C5-4CB8-9CB0-13447BFD3995}" destId="{EC6337B3-5D60-4703-96D8-AD49FFBF0828}" srcOrd="0" destOrd="0" presId="urn:microsoft.com/office/officeart/2008/layout/HorizontalMultiLevelHierarchy"/>
    <dgm:cxn modelId="{01EC5079-C70F-49E5-9706-6F897C828C4E}" type="presOf" srcId="{AC28BE07-5A29-419B-B178-7FE877C1E1CF}" destId="{1E8D04B8-28DB-4B04-A376-2A79C2212E46}" srcOrd="0" destOrd="0" presId="urn:microsoft.com/office/officeart/2008/layout/HorizontalMultiLevelHierarchy"/>
    <dgm:cxn modelId="{BD8F9029-D954-4E15-9F0E-E065530FDBDE}" type="presParOf" srcId="{CB615997-2D56-49DB-837C-D0A9F7C353FF}" destId="{DEB1BC05-E4D7-43FF-ABA1-90245B7B845F}" srcOrd="0" destOrd="0" presId="urn:microsoft.com/office/officeart/2008/layout/HorizontalMultiLevelHierarchy"/>
    <dgm:cxn modelId="{03C30B68-86BE-4695-ACFD-0517788D2312}" type="presParOf" srcId="{DEB1BC05-E4D7-43FF-ABA1-90245B7B845F}" destId="{CEBD946B-172B-4EE1-B27C-AB701E6772CE}" srcOrd="0" destOrd="0" presId="urn:microsoft.com/office/officeart/2008/layout/HorizontalMultiLevelHierarchy"/>
    <dgm:cxn modelId="{1461CD2C-2CE8-4F74-8408-1C0299634934}" type="presParOf" srcId="{DEB1BC05-E4D7-43FF-ABA1-90245B7B845F}" destId="{884504A7-E168-4D27-A761-113F2B45F06F}" srcOrd="1" destOrd="0" presId="urn:microsoft.com/office/officeart/2008/layout/HorizontalMultiLevelHierarchy"/>
    <dgm:cxn modelId="{5A5451DC-B9EA-426A-92F8-CCEA6BDE6205}" type="presParOf" srcId="{884504A7-E168-4D27-A761-113F2B45F06F}" destId="{7B22B6ED-6659-41C4-88D4-93FBBD7AB798}" srcOrd="0" destOrd="0" presId="urn:microsoft.com/office/officeart/2008/layout/HorizontalMultiLevelHierarchy"/>
    <dgm:cxn modelId="{8D3C0182-C881-4E61-9872-16FAEFEE0D92}" type="presParOf" srcId="{7B22B6ED-6659-41C4-88D4-93FBBD7AB798}" destId="{AABA60C6-5611-4DF0-9716-523E8426D73A}" srcOrd="0" destOrd="0" presId="urn:microsoft.com/office/officeart/2008/layout/HorizontalMultiLevelHierarchy"/>
    <dgm:cxn modelId="{12C4478B-5DF0-4850-8DDA-62AAF0600C3D}" type="presParOf" srcId="{884504A7-E168-4D27-A761-113F2B45F06F}" destId="{3D1EBB0F-60F9-462B-95E2-D5D8F24E2094}" srcOrd="1" destOrd="0" presId="urn:microsoft.com/office/officeart/2008/layout/HorizontalMultiLevelHierarchy"/>
    <dgm:cxn modelId="{889BB8A4-B3E6-4121-A14B-C682E01BE8FB}" type="presParOf" srcId="{3D1EBB0F-60F9-462B-95E2-D5D8F24E2094}" destId="{75319174-BB50-4771-9F63-80635B0976AB}" srcOrd="0" destOrd="0" presId="urn:microsoft.com/office/officeart/2008/layout/HorizontalMultiLevelHierarchy"/>
    <dgm:cxn modelId="{3B01FC1A-9156-499E-8519-C96B09C070C2}" type="presParOf" srcId="{3D1EBB0F-60F9-462B-95E2-D5D8F24E2094}" destId="{8D1FC58C-D21D-4F48-9DCA-C227C004EEB8}" srcOrd="1" destOrd="0" presId="urn:microsoft.com/office/officeart/2008/layout/HorizontalMultiLevelHierarchy"/>
    <dgm:cxn modelId="{B01AD2BA-5028-4913-9AF9-7ADEB7BD7A00}" type="presParOf" srcId="{884504A7-E168-4D27-A761-113F2B45F06F}" destId="{1E8D04B8-28DB-4B04-A376-2A79C2212E46}" srcOrd="2" destOrd="0" presId="urn:microsoft.com/office/officeart/2008/layout/HorizontalMultiLevelHierarchy"/>
    <dgm:cxn modelId="{02A9D36C-6722-41ED-9F65-5254650E3D65}" type="presParOf" srcId="{1E8D04B8-28DB-4B04-A376-2A79C2212E46}" destId="{81986EF3-F961-407F-870B-C7BD70AD046F}" srcOrd="0" destOrd="0" presId="urn:microsoft.com/office/officeart/2008/layout/HorizontalMultiLevelHierarchy"/>
    <dgm:cxn modelId="{E71DC48D-F976-43F9-9FE0-8409BDF757BE}" type="presParOf" srcId="{884504A7-E168-4D27-A761-113F2B45F06F}" destId="{3F36DCC9-4981-439F-9241-D4AB2A660457}" srcOrd="3" destOrd="0" presId="urn:microsoft.com/office/officeart/2008/layout/HorizontalMultiLevelHierarchy"/>
    <dgm:cxn modelId="{CAC61917-C9CA-432E-AF2B-B1508357D121}" type="presParOf" srcId="{3F36DCC9-4981-439F-9241-D4AB2A660457}" destId="{EC6337B3-5D60-4703-96D8-AD49FFBF0828}" srcOrd="0" destOrd="0" presId="urn:microsoft.com/office/officeart/2008/layout/HorizontalMultiLevelHierarchy"/>
    <dgm:cxn modelId="{29E193F5-906F-41D5-B70B-A3D2D03DAB58}" type="presParOf" srcId="{3F36DCC9-4981-439F-9241-D4AB2A660457}" destId="{DAB73B45-193C-4725-8918-53CE767164CC}" srcOrd="1" destOrd="0" presId="urn:microsoft.com/office/officeart/2008/layout/HorizontalMultiLevelHierarchy"/>
    <dgm:cxn modelId="{69E09309-C5C7-4AE7-968A-EA6DC5D90C22}" type="presParOf" srcId="{884504A7-E168-4D27-A761-113F2B45F06F}" destId="{1B4C101D-6929-402B-9F9C-EC21210F16DE}" srcOrd="4" destOrd="0" presId="urn:microsoft.com/office/officeart/2008/layout/HorizontalMultiLevelHierarchy"/>
    <dgm:cxn modelId="{CE230072-621E-4608-AC76-4C2C1A1AFC09}" type="presParOf" srcId="{1B4C101D-6929-402B-9F9C-EC21210F16DE}" destId="{D2744E99-8C9E-4A4B-A855-6EF4C21E1EA7}" srcOrd="0" destOrd="0" presId="urn:microsoft.com/office/officeart/2008/layout/HorizontalMultiLevelHierarchy"/>
    <dgm:cxn modelId="{81890F75-9441-482C-B3A1-2CA09A1A617A}" type="presParOf" srcId="{884504A7-E168-4D27-A761-113F2B45F06F}" destId="{C355D597-8707-474A-A422-F1B2B39D6E0D}" srcOrd="5" destOrd="0" presId="urn:microsoft.com/office/officeart/2008/layout/HorizontalMultiLevelHierarchy"/>
    <dgm:cxn modelId="{DE47E326-0FDC-4E85-8B82-439FC420E5B3}" type="presParOf" srcId="{C355D597-8707-474A-A422-F1B2B39D6E0D}" destId="{9FEB1493-1B90-431A-9330-68D4E43D4A42}" srcOrd="0" destOrd="0" presId="urn:microsoft.com/office/officeart/2008/layout/HorizontalMultiLevelHierarchy"/>
    <dgm:cxn modelId="{805DFF99-502B-4301-A714-31655B7A8397}" type="presParOf" srcId="{C355D597-8707-474A-A422-F1B2B39D6E0D}" destId="{46C46EE0-C4B7-44EE-A50E-925C7AEB0DD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000E6-1AA4-47C3-BABB-5DF559888D14}">
      <dsp:nvSpPr>
        <dsp:cNvPr id="0" name=""/>
        <dsp:cNvSpPr/>
      </dsp:nvSpPr>
      <dsp:spPr>
        <a:xfrm>
          <a:off x="2560271" y="1371865"/>
          <a:ext cx="2467265" cy="2467387"/>
        </a:xfrm>
        <a:prstGeom prst="ellipse">
          <a:avLst/>
        </a:prstGeom>
        <a:solidFill>
          <a:schemeClr val="accent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GB" sz="3000" kern="1200" dirty="0" smtClean="0"/>
            <a:t>Improve student outcomes</a:t>
          </a:r>
          <a:endParaRPr lang="en-GB" sz="3000" kern="1200" dirty="0"/>
        </a:p>
      </dsp:txBody>
      <dsp:txXfrm>
        <a:off x="2921594" y="1733205"/>
        <a:ext cx="1744619" cy="1744707"/>
      </dsp:txXfrm>
    </dsp:sp>
    <dsp:sp modelId="{F565BAFF-5BE0-4878-A51F-07EFA481B55F}">
      <dsp:nvSpPr>
        <dsp:cNvPr id="0" name=""/>
        <dsp:cNvSpPr/>
      </dsp:nvSpPr>
      <dsp:spPr>
        <a:xfrm>
          <a:off x="1287937" y="0"/>
          <a:ext cx="4973599" cy="5184676"/>
        </a:xfrm>
        <a:prstGeom prst="blockArc">
          <a:avLst>
            <a:gd name="adj1" fmla="val 17527788"/>
            <a:gd name="adj2" fmla="val 4119114"/>
            <a:gd name="adj3" fmla="val 575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F939533-A779-41EF-88E5-1E18F77CBCD9}">
      <dsp:nvSpPr>
        <dsp:cNvPr id="0" name=""/>
        <dsp:cNvSpPr/>
      </dsp:nvSpPr>
      <dsp:spPr>
        <a:xfrm>
          <a:off x="4950134" y="437068"/>
          <a:ext cx="1321722" cy="132209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0093437-D09C-4754-90EB-CB1C918EFE07}">
      <dsp:nvSpPr>
        <dsp:cNvPr id="0" name=""/>
        <dsp:cNvSpPr/>
      </dsp:nvSpPr>
      <dsp:spPr>
        <a:xfrm>
          <a:off x="6318779" y="455753"/>
          <a:ext cx="2370432" cy="1284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l" defTabSz="1022350">
            <a:lnSpc>
              <a:spcPct val="90000"/>
            </a:lnSpc>
            <a:spcBef>
              <a:spcPct val="0"/>
            </a:spcBef>
            <a:spcAft>
              <a:spcPct val="10000"/>
            </a:spcAft>
          </a:pPr>
          <a:r>
            <a:rPr lang="en-GB" sz="2300" kern="1200" dirty="0" smtClean="0"/>
            <a:t>Find underperforming students</a:t>
          </a:r>
          <a:endParaRPr lang="en-GB" sz="2300" kern="1200" dirty="0"/>
        </a:p>
      </dsp:txBody>
      <dsp:txXfrm>
        <a:off x="6318779" y="455753"/>
        <a:ext cx="2370432" cy="1284721"/>
      </dsp:txXfrm>
    </dsp:sp>
    <dsp:sp modelId="{65B530EE-4467-4488-80A8-04757E9D5BE3}">
      <dsp:nvSpPr>
        <dsp:cNvPr id="0" name=""/>
        <dsp:cNvSpPr/>
      </dsp:nvSpPr>
      <dsp:spPr>
        <a:xfrm>
          <a:off x="5460984" y="1941142"/>
          <a:ext cx="1321722" cy="132209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92454DC-1AC5-447E-8D0B-3E800B6C30AD}">
      <dsp:nvSpPr>
        <dsp:cNvPr id="0" name=""/>
        <dsp:cNvSpPr/>
      </dsp:nvSpPr>
      <dsp:spPr>
        <a:xfrm>
          <a:off x="6890332" y="1959807"/>
          <a:ext cx="1769177" cy="1279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l" defTabSz="1022350">
            <a:lnSpc>
              <a:spcPct val="90000"/>
            </a:lnSpc>
            <a:spcBef>
              <a:spcPct val="0"/>
            </a:spcBef>
            <a:spcAft>
              <a:spcPct val="10000"/>
            </a:spcAft>
          </a:pPr>
          <a:r>
            <a:rPr lang="en-GB" sz="2300" kern="1200" dirty="0" smtClean="0"/>
            <a:t>Allocate support and resources</a:t>
          </a:r>
          <a:endParaRPr lang="en-GB" sz="2300" kern="1200" dirty="0"/>
        </a:p>
      </dsp:txBody>
      <dsp:txXfrm>
        <a:off x="6890332" y="1959807"/>
        <a:ext cx="1769177" cy="1279578"/>
      </dsp:txXfrm>
    </dsp:sp>
    <dsp:sp modelId="{227136A6-EBE7-4231-94BC-2F82030C207B}">
      <dsp:nvSpPr>
        <dsp:cNvPr id="0" name=""/>
        <dsp:cNvSpPr/>
      </dsp:nvSpPr>
      <dsp:spPr>
        <a:xfrm>
          <a:off x="4950134" y="3466474"/>
          <a:ext cx="1321722" cy="132209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824BAA1-745D-4AE3-9949-05C736D32BA0}">
      <dsp:nvSpPr>
        <dsp:cNvPr id="0" name=""/>
        <dsp:cNvSpPr/>
      </dsp:nvSpPr>
      <dsp:spPr>
        <a:xfrm>
          <a:off x="6320707" y="3495699"/>
          <a:ext cx="2284061" cy="1279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lang="en-GB" sz="2200" kern="1200" dirty="0" smtClean="0"/>
            <a:t>Track improvements and costs</a:t>
          </a:r>
          <a:endParaRPr lang="en-GB" sz="2200" kern="1200" dirty="0"/>
        </a:p>
      </dsp:txBody>
      <dsp:txXfrm>
        <a:off x="6320707" y="3495699"/>
        <a:ext cx="2284061" cy="1279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C101D-6929-402B-9F9C-EC21210F16DE}">
      <dsp:nvSpPr>
        <dsp:cNvPr id="0" name=""/>
        <dsp:cNvSpPr/>
      </dsp:nvSpPr>
      <dsp:spPr>
        <a:xfrm>
          <a:off x="6064226" y="2348148"/>
          <a:ext cx="585346" cy="1115370"/>
        </a:xfrm>
        <a:custGeom>
          <a:avLst/>
          <a:gdLst/>
          <a:ahLst/>
          <a:cxnLst/>
          <a:rect l="0" t="0" r="0" b="0"/>
          <a:pathLst>
            <a:path>
              <a:moveTo>
                <a:pt x="585346" y="0"/>
              </a:moveTo>
              <a:lnTo>
                <a:pt x="292673" y="0"/>
              </a:lnTo>
              <a:lnTo>
                <a:pt x="292673" y="1115370"/>
              </a:lnTo>
              <a:lnTo>
                <a:pt x="0" y="1115370"/>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325409" y="2874342"/>
        <a:ext cx="62981" cy="62981"/>
      </dsp:txXfrm>
    </dsp:sp>
    <dsp:sp modelId="{1E8D04B8-28DB-4B04-A376-2A79C2212E46}">
      <dsp:nvSpPr>
        <dsp:cNvPr id="0" name=""/>
        <dsp:cNvSpPr/>
      </dsp:nvSpPr>
      <dsp:spPr>
        <a:xfrm>
          <a:off x="6064226" y="2302427"/>
          <a:ext cx="585346" cy="91440"/>
        </a:xfrm>
        <a:custGeom>
          <a:avLst/>
          <a:gdLst/>
          <a:ahLst/>
          <a:cxnLst/>
          <a:rect l="0" t="0" r="0" b="0"/>
          <a:pathLst>
            <a:path>
              <a:moveTo>
                <a:pt x="585346" y="45720"/>
              </a:moveTo>
              <a:lnTo>
                <a:pt x="0" y="45720"/>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342266" y="2333514"/>
        <a:ext cx="29267" cy="29267"/>
      </dsp:txXfrm>
    </dsp:sp>
    <dsp:sp modelId="{7B22B6ED-6659-41C4-88D4-93FBBD7AB798}">
      <dsp:nvSpPr>
        <dsp:cNvPr id="0" name=""/>
        <dsp:cNvSpPr/>
      </dsp:nvSpPr>
      <dsp:spPr>
        <a:xfrm>
          <a:off x="6064226" y="1232777"/>
          <a:ext cx="585346" cy="1115370"/>
        </a:xfrm>
        <a:custGeom>
          <a:avLst/>
          <a:gdLst/>
          <a:ahLst/>
          <a:cxnLst/>
          <a:rect l="0" t="0" r="0" b="0"/>
          <a:pathLst>
            <a:path>
              <a:moveTo>
                <a:pt x="585346" y="1115370"/>
              </a:moveTo>
              <a:lnTo>
                <a:pt x="292673" y="1115370"/>
              </a:lnTo>
              <a:lnTo>
                <a:pt x="292673" y="0"/>
              </a:lnTo>
              <a:lnTo>
                <a:pt x="0" y="0"/>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325409" y="1758971"/>
        <a:ext cx="62981" cy="62981"/>
      </dsp:txXfrm>
    </dsp:sp>
    <dsp:sp modelId="{CEBD946B-172B-4EE1-B27C-AB701E6772CE}">
      <dsp:nvSpPr>
        <dsp:cNvPr id="0" name=""/>
        <dsp:cNvSpPr/>
      </dsp:nvSpPr>
      <dsp:spPr>
        <a:xfrm rot="5400000">
          <a:off x="5031581" y="1901999"/>
          <a:ext cx="4128278" cy="892296"/>
        </a:xfrm>
        <a:prstGeom prst="rect">
          <a:avLst/>
        </a:prstGeom>
        <a:gradFill rotWithShape="0">
          <a:gsLst>
            <a:gs pos="0">
              <a:schemeClr val="accent4">
                <a:shade val="60000"/>
                <a:hueOff val="0"/>
                <a:satOff val="0"/>
                <a:lumOff val="0"/>
                <a:alphaOff val="0"/>
                <a:shade val="51000"/>
                <a:satMod val="130000"/>
              </a:schemeClr>
            </a:gs>
            <a:gs pos="80000">
              <a:schemeClr val="accent4">
                <a:shade val="60000"/>
                <a:hueOff val="0"/>
                <a:satOff val="0"/>
                <a:lumOff val="0"/>
                <a:alphaOff val="0"/>
                <a:shade val="93000"/>
                <a:satMod val="130000"/>
              </a:schemeClr>
            </a:gs>
            <a:gs pos="100000">
              <a:schemeClr val="accent4">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GB" sz="4000" kern="1200" dirty="0" smtClean="0"/>
            <a:t>Reporting</a:t>
          </a:r>
          <a:endParaRPr lang="en-GB" sz="4000" kern="1200" dirty="0"/>
        </a:p>
      </dsp:txBody>
      <dsp:txXfrm>
        <a:off x="5031581" y="1901999"/>
        <a:ext cx="4128278" cy="892296"/>
      </dsp:txXfrm>
    </dsp:sp>
    <dsp:sp modelId="{75319174-BB50-4771-9F63-80635B0976AB}">
      <dsp:nvSpPr>
        <dsp:cNvPr id="0" name=""/>
        <dsp:cNvSpPr/>
      </dsp:nvSpPr>
      <dsp:spPr>
        <a:xfrm>
          <a:off x="1134586" y="786629"/>
          <a:ext cx="4929640" cy="892296"/>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t>Intervention definitions</a:t>
          </a:r>
          <a:endParaRPr lang="en-GB" sz="3200" kern="1200" dirty="0"/>
        </a:p>
      </dsp:txBody>
      <dsp:txXfrm>
        <a:off x="1134586" y="786629"/>
        <a:ext cx="4929640" cy="892296"/>
      </dsp:txXfrm>
    </dsp:sp>
    <dsp:sp modelId="{EC6337B3-5D60-4703-96D8-AD49FFBF0828}">
      <dsp:nvSpPr>
        <dsp:cNvPr id="0" name=""/>
        <dsp:cNvSpPr/>
      </dsp:nvSpPr>
      <dsp:spPr>
        <a:xfrm>
          <a:off x="1134586" y="1901999"/>
          <a:ext cx="4929640" cy="892296"/>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GB" sz="3600" kern="1200" dirty="0" smtClean="0"/>
            <a:t>Student memberships</a:t>
          </a:r>
          <a:endParaRPr lang="en-GB" sz="3600" kern="1200" dirty="0"/>
        </a:p>
      </dsp:txBody>
      <dsp:txXfrm>
        <a:off x="1134586" y="1901999"/>
        <a:ext cx="4929640" cy="892296"/>
      </dsp:txXfrm>
    </dsp:sp>
    <dsp:sp modelId="{9FEB1493-1B90-431A-9330-68D4E43D4A42}">
      <dsp:nvSpPr>
        <dsp:cNvPr id="0" name=""/>
        <dsp:cNvSpPr/>
      </dsp:nvSpPr>
      <dsp:spPr>
        <a:xfrm>
          <a:off x="1134586" y="3017370"/>
          <a:ext cx="4929640" cy="892296"/>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GB" sz="3600" kern="1200" dirty="0" smtClean="0"/>
            <a:t>Student details</a:t>
          </a:r>
          <a:endParaRPr lang="en-GB" sz="3600" kern="1200" dirty="0"/>
        </a:p>
      </dsp:txBody>
      <dsp:txXfrm>
        <a:off x="1134586" y="3017370"/>
        <a:ext cx="4929640" cy="892296"/>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l" defTabSz="914378">
              <a:defRPr sz="1200" b="0">
                <a:solidFill>
                  <a:schemeClr val="tx1"/>
                </a:solidFill>
              </a:defRPr>
            </a:lvl1pPr>
          </a:lstStyle>
          <a:p>
            <a:pPr>
              <a:defRPr/>
            </a:pPr>
            <a:endParaRPr lang="en-GB"/>
          </a:p>
        </p:txBody>
      </p:sp>
      <p:sp>
        <p:nvSpPr>
          <p:cNvPr id="62467" name="Rectangle 3"/>
          <p:cNvSpPr>
            <a:spLocks noGrp="1" noChangeArrowheads="1"/>
          </p:cNvSpPr>
          <p:nvPr>
            <p:ph type="dt" sz="quarter" idx="1"/>
          </p:nvPr>
        </p:nvSpPr>
        <p:spPr bwMode="auto">
          <a:xfrm>
            <a:off x="3850294"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r" defTabSz="914378">
              <a:defRPr sz="1200" b="0">
                <a:solidFill>
                  <a:schemeClr val="tx1"/>
                </a:solidFill>
              </a:defRPr>
            </a:lvl1pPr>
          </a:lstStyle>
          <a:p>
            <a:pPr>
              <a:defRPr/>
            </a:pPr>
            <a:endParaRPr lang="en-GB"/>
          </a:p>
        </p:txBody>
      </p:sp>
      <p:sp>
        <p:nvSpPr>
          <p:cNvPr id="62468" name="Rectangle 4"/>
          <p:cNvSpPr>
            <a:spLocks noGrp="1" noChangeArrowheads="1"/>
          </p:cNvSpPr>
          <p:nvPr>
            <p:ph type="ftr" sz="quarter" idx="2"/>
          </p:nvPr>
        </p:nvSpPr>
        <p:spPr bwMode="auto">
          <a:xfrm>
            <a:off x="0" y="9427766"/>
            <a:ext cx="2945862" cy="497332"/>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l" defTabSz="914378">
              <a:defRPr sz="1200" b="0">
                <a:solidFill>
                  <a:schemeClr val="tx1"/>
                </a:solidFill>
              </a:defRPr>
            </a:lvl1pPr>
          </a:lstStyle>
          <a:p>
            <a:pPr>
              <a:defRPr/>
            </a:pPr>
            <a:endParaRPr lang="en-GB"/>
          </a:p>
        </p:txBody>
      </p:sp>
      <p:sp>
        <p:nvSpPr>
          <p:cNvPr id="62469" name="Rectangle 5"/>
          <p:cNvSpPr>
            <a:spLocks noGrp="1" noChangeArrowheads="1"/>
          </p:cNvSpPr>
          <p:nvPr>
            <p:ph type="sldNum" sz="quarter" idx="3"/>
          </p:nvPr>
        </p:nvSpPr>
        <p:spPr bwMode="auto">
          <a:xfrm>
            <a:off x="3850294" y="9427766"/>
            <a:ext cx="2945862" cy="497332"/>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r" defTabSz="914378">
              <a:defRPr sz="1200" b="0">
                <a:solidFill>
                  <a:schemeClr val="tx1"/>
                </a:solidFill>
              </a:defRPr>
            </a:lvl1pPr>
          </a:lstStyle>
          <a:p>
            <a:pPr>
              <a:defRPr/>
            </a:pPr>
            <a:fld id="{72DEFB99-373C-4D25-8622-12A22A00E22F}" type="slidenum">
              <a:rPr lang="en-GB"/>
              <a:pPr>
                <a:defRPr/>
              </a:pPr>
              <a:t>‹#›</a:t>
            </a:fld>
            <a:endParaRPr lang="en-GB"/>
          </a:p>
        </p:txBody>
      </p:sp>
    </p:spTree>
    <p:extLst>
      <p:ext uri="{BB962C8B-B14F-4D97-AF65-F5344CB8AC3E}">
        <p14:creationId xmlns:p14="http://schemas.microsoft.com/office/powerpoint/2010/main" val="4255490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l" defTabSz="914378">
              <a:defRPr sz="1200" b="0" baseline="-25000">
                <a:solidFill>
                  <a:schemeClr val="tx1"/>
                </a:solidFill>
              </a:defRPr>
            </a:lvl1pPr>
          </a:lstStyle>
          <a:p>
            <a:pPr>
              <a:defRPr/>
            </a:pPr>
            <a:endParaRPr lang="en-GB"/>
          </a:p>
        </p:txBody>
      </p:sp>
      <p:sp>
        <p:nvSpPr>
          <p:cNvPr id="14339" name="Rectangle 3"/>
          <p:cNvSpPr>
            <a:spLocks noGrp="1" noChangeArrowheads="1"/>
          </p:cNvSpPr>
          <p:nvPr>
            <p:ph type="dt" idx="1"/>
          </p:nvPr>
        </p:nvSpPr>
        <p:spPr bwMode="auto">
          <a:xfrm>
            <a:off x="3851814"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r" defTabSz="914378">
              <a:defRPr sz="1200" b="0" baseline="-25000">
                <a:solidFill>
                  <a:schemeClr val="tx1"/>
                </a:solidFill>
              </a:defRPr>
            </a:lvl1pPr>
          </a:lstStyle>
          <a:p>
            <a:pPr>
              <a:defRPr/>
            </a:pPr>
            <a:endParaRPr lang="en-GB"/>
          </a:p>
        </p:txBody>
      </p:sp>
      <p:sp>
        <p:nvSpPr>
          <p:cNvPr id="52228"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05952" y="4716193"/>
            <a:ext cx="4985772" cy="4466755"/>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4342" name="Rectangle 6"/>
          <p:cNvSpPr>
            <a:spLocks noGrp="1" noChangeArrowheads="1"/>
          </p:cNvSpPr>
          <p:nvPr>
            <p:ph type="ftr" sz="quarter" idx="4"/>
          </p:nvPr>
        </p:nvSpPr>
        <p:spPr bwMode="auto">
          <a:xfrm>
            <a:off x="0" y="9429305"/>
            <a:ext cx="2945862" cy="497333"/>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l" defTabSz="914378">
              <a:defRPr sz="1200" b="0" baseline="-25000">
                <a:solidFill>
                  <a:schemeClr val="tx1"/>
                </a:solidFill>
              </a:defRPr>
            </a:lvl1pPr>
          </a:lstStyle>
          <a:p>
            <a:pPr>
              <a:defRPr/>
            </a:pPr>
            <a:endParaRPr lang="en-GB"/>
          </a:p>
        </p:txBody>
      </p:sp>
      <p:sp>
        <p:nvSpPr>
          <p:cNvPr id="14343" name="Rectangle 7"/>
          <p:cNvSpPr>
            <a:spLocks noGrp="1" noChangeArrowheads="1"/>
          </p:cNvSpPr>
          <p:nvPr>
            <p:ph type="sldNum" sz="quarter" idx="5"/>
          </p:nvPr>
        </p:nvSpPr>
        <p:spPr bwMode="auto">
          <a:xfrm>
            <a:off x="3851814" y="9429305"/>
            <a:ext cx="2945862" cy="497333"/>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r" defTabSz="914378">
              <a:defRPr sz="1200" b="0" baseline="-25000">
                <a:solidFill>
                  <a:schemeClr val="tx1"/>
                </a:solidFill>
              </a:defRPr>
            </a:lvl1pPr>
          </a:lstStyle>
          <a:p>
            <a:pPr>
              <a:defRPr/>
            </a:pPr>
            <a:fld id="{71BD6111-3AD9-4AD6-8E77-BAA3F93E6617}" type="slidenum">
              <a:rPr lang="en-US"/>
              <a:pPr>
                <a:defRPr/>
              </a:pPr>
              <a:t>‹#›</a:t>
            </a:fld>
            <a:endParaRPr lang="en-US"/>
          </a:p>
        </p:txBody>
      </p:sp>
    </p:spTree>
    <p:extLst>
      <p:ext uri="{BB962C8B-B14F-4D97-AF65-F5344CB8AC3E}">
        <p14:creationId xmlns:p14="http://schemas.microsoft.com/office/powerpoint/2010/main" val="771789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Philippa to add in context related to Ofsted and Interventions </a:t>
            </a:r>
          </a:p>
          <a:p>
            <a:endParaRPr lang="en-GB" dirty="0" smtClean="0"/>
          </a:p>
          <a:p>
            <a:r>
              <a:rPr lang="en-GB" smtClean="0"/>
              <a:t>Do we want to mention something about the new Welsh ALN code of practice?  </a:t>
            </a:r>
          </a:p>
          <a:p>
            <a:endParaRPr lang="en-GB"/>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2</a:t>
            </a:fld>
            <a:endParaRPr lang="en-US"/>
          </a:p>
        </p:txBody>
      </p:sp>
    </p:spTree>
    <p:extLst>
      <p:ext uri="{BB962C8B-B14F-4D97-AF65-F5344CB8AC3E}">
        <p14:creationId xmlns:p14="http://schemas.microsoft.com/office/powerpoint/2010/main" val="179509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Reports highlighted in blue will be available</a:t>
            </a:r>
            <a:r>
              <a:rPr lang="en-GB" baseline="0" dirty="0" smtClean="0"/>
              <a:t> as part of the pilot.  </a:t>
            </a:r>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34</a:t>
            </a:fld>
            <a:endParaRPr lang="en-US"/>
          </a:p>
        </p:txBody>
      </p:sp>
    </p:spTree>
    <p:extLst>
      <p:ext uri="{BB962C8B-B14F-4D97-AF65-F5344CB8AC3E}">
        <p14:creationId xmlns:p14="http://schemas.microsoft.com/office/powerpoint/2010/main" val="104537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Also available from the student, applicant, staff,</a:t>
            </a:r>
            <a:r>
              <a:rPr lang="en-GB" baseline="0" dirty="0" smtClean="0"/>
              <a:t> contact and agent nodes </a:t>
            </a:r>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35</a:t>
            </a:fld>
            <a:endParaRPr lang="en-US"/>
          </a:p>
        </p:txBody>
      </p:sp>
    </p:spTree>
    <p:extLst>
      <p:ext uri="{BB962C8B-B14F-4D97-AF65-F5344CB8AC3E}">
        <p14:creationId xmlns:p14="http://schemas.microsoft.com/office/powerpoint/2010/main" val="3822983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solidFill>
                  <a:prstClr val="white"/>
                </a:solidFill>
              </a:rPr>
              <a:pPr>
                <a:defRPr/>
              </a:pPr>
              <a:t>40</a:t>
            </a:fld>
            <a:endParaRPr lang="en-US">
              <a:solidFill>
                <a:prstClr val="white"/>
              </a:solidFill>
            </a:endParaRPr>
          </a:p>
        </p:txBody>
      </p:sp>
    </p:spTree>
    <p:extLst>
      <p:ext uri="{BB962C8B-B14F-4D97-AF65-F5344CB8AC3E}">
        <p14:creationId xmlns:p14="http://schemas.microsoft.com/office/powerpoint/2010/main" val="454730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 outcomes by</a:t>
            </a:r>
            <a:r>
              <a:rPr lang="en-GB" baseline="0" dirty="0" smtClean="0"/>
              <a:t> overview with drill through (shown on next slide) to Outcomes by Intervention</a:t>
            </a:r>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43</a:t>
            </a:fld>
            <a:endParaRPr lang="en-US"/>
          </a:p>
        </p:txBody>
      </p:sp>
    </p:spTree>
    <p:extLst>
      <p:ext uri="{BB962C8B-B14F-4D97-AF65-F5344CB8AC3E}">
        <p14:creationId xmlns:p14="http://schemas.microsoft.com/office/powerpoint/2010/main" val="1943144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2950"/>
            <a:ext cx="4965700" cy="3724275"/>
          </a:xfrm>
        </p:spPr>
      </p:sp>
      <p:sp>
        <p:nvSpPr>
          <p:cNvPr id="3" name="Notes Placeholder 2"/>
          <p:cNvSpPr>
            <a:spLocks noGrp="1"/>
          </p:cNvSpPr>
          <p:nvPr>
            <p:ph type="body" idx="1"/>
          </p:nvPr>
        </p:nvSpPr>
        <p:spPr/>
        <p:txBody>
          <a:bodyPr/>
          <a:lstStyle/>
          <a:p>
            <a:r>
              <a:rPr lang="en-GB" dirty="0" smtClean="0"/>
              <a:t>Education</a:t>
            </a:r>
            <a:r>
              <a:rPr lang="en-GB" baseline="0" dirty="0" smtClean="0"/>
              <a:t> Endowment Fund 2016</a:t>
            </a:r>
            <a:endParaRPr lang="en-GB" dirty="0"/>
          </a:p>
        </p:txBody>
      </p:sp>
      <p:sp>
        <p:nvSpPr>
          <p:cNvPr id="4" name="Slide Number Placeholder 3"/>
          <p:cNvSpPr>
            <a:spLocks noGrp="1"/>
          </p:cNvSpPr>
          <p:nvPr>
            <p:ph type="sldNum" sz="quarter" idx="10"/>
          </p:nvPr>
        </p:nvSpPr>
        <p:spPr/>
        <p:txBody>
          <a:bodyPr/>
          <a:lstStyle/>
          <a:p>
            <a:fld id="{602D7E49-E3CD-4705-8C73-872C8E320CC7}" type="slidenum">
              <a:rPr lang="en-GB" smtClean="0"/>
              <a:t>4</a:t>
            </a:fld>
            <a:endParaRPr lang="en-GB"/>
          </a:p>
        </p:txBody>
      </p:sp>
    </p:spTree>
    <p:extLst>
      <p:ext uri="{BB962C8B-B14F-4D97-AF65-F5344CB8AC3E}">
        <p14:creationId xmlns:p14="http://schemas.microsoft.com/office/powerpoint/2010/main" val="935328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Will be included in ISMS primary later in 2017</a:t>
            </a:r>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5</a:t>
            </a:fld>
            <a:endParaRPr lang="en-US"/>
          </a:p>
        </p:txBody>
      </p:sp>
    </p:spTree>
    <p:extLst>
      <p:ext uri="{BB962C8B-B14F-4D97-AF65-F5344CB8AC3E}">
        <p14:creationId xmlns:p14="http://schemas.microsoft.com/office/powerpoint/2010/main" val="10797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solidFill>
                  <a:schemeClr val="tx1"/>
                </a:solidFill>
              </a:rPr>
              <a:t>SIMS Interventions will be a system to use the power of SIMS to </a:t>
            </a:r>
            <a:r>
              <a:rPr lang="en-GB" b="1" dirty="0" smtClean="0">
                <a:solidFill>
                  <a:schemeClr val="tx1"/>
                </a:solidFill>
              </a:rPr>
              <a:t>track</a:t>
            </a:r>
            <a:r>
              <a:rPr lang="en-GB" dirty="0" smtClean="0">
                <a:solidFill>
                  <a:schemeClr val="tx1"/>
                </a:solidFill>
              </a:rPr>
              <a:t> </a:t>
            </a:r>
            <a:r>
              <a:rPr lang="en-GB" b="1" dirty="0" smtClean="0">
                <a:solidFill>
                  <a:schemeClr val="tx1"/>
                </a:solidFill>
              </a:rPr>
              <a:t>underperforming</a:t>
            </a:r>
            <a:r>
              <a:rPr lang="en-GB" dirty="0" smtClean="0">
                <a:solidFill>
                  <a:schemeClr val="tx1"/>
                </a:solidFill>
              </a:rPr>
              <a:t> </a:t>
            </a:r>
            <a:r>
              <a:rPr lang="en-GB" b="1" dirty="0" smtClean="0">
                <a:solidFill>
                  <a:schemeClr val="tx1"/>
                </a:solidFill>
              </a:rPr>
              <a:t>students</a:t>
            </a:r>
            <a:r>
              <a:rPr lang="en-GB" dirty="0" smtClean="0">
                <a:solidFill>
                  <a:schemeClr val="tx1"/>
                </a:solidFill>
              </a:rPr>
              <a:t>, allocate additional </a:t>
            </a:r>
            <a:r>
              <a:rPr lang="en-GB" b="1" dirty="0" smtClean="0">
                <a:solidFill>
                  <a:schemeClr val="tx1"/>
                </a:solidFill>
              </a:rPr>
              <a:t>support</a:t>
            </a:r>
            <a:r>
              <a:rPr lang="en-GB" dirty="0" smtClean="0">
                <a:solidFill>
                  <a:schemeClr val="tx1"/>
                </a:solidFill>
              </a:rPr>
              <a:t> and resources to those students, and track how those </a:t>
            </a:r>
            <a:r>
              <a:rPr lang="en-GB" b="1" dirty="0" smtClean="0">
                <a:solidFill>
                  <a:schemeClr val="tx1"/>
                </a:solidFill>
              </a:rPr>
              <a:t>resources</a:t>
            </a:r>
            <a:r>
              <a:rPr lang="en-GB" dirty="0" smtClean="0">
                <a:solidFill>
                  <a:schemeClr val="tx1"/>
                </a:solidFill>
              </a:rPr>
              <a:t> affect KPIs, as well as how much those resources </a:t>
            </a:r>
            <a:r>
              <a:rPr lang="en-GB" b="1" dirty="0" smtClean="0">
                <a:solidFill>
                  <a:schemeClr val="tx1"/>
                </a:solidFill>
              </a:rPr>
              <a:t>cost</a:t>
            </a:r>
            <a:r>
              <a:rPr lang="en-GB" dirty="0" smtClean="0">
                <a:solidFill>
                  <a:schemeClr val="tx1"/>
                </a:solidFill>
              </a:rPr>
              <a:t>, from a central area, so that </a:t>
            </a:r>
            <a:r>
              <a:rPr lang="en-GB" b="1" dirty="0" smtClean="0">
                <a:solidFill>
                  <a:schemeClr val="tx1"/>
                </a:solidFill>
              </a:rPr>
              <a:t>outcomes</a:t>
            </a:r>
            <a:r>
              <a:rPr lang="en-GB" dirty="0" smtClean="0">
                <a:solidFill>
                  <a:schemeClr val="tx1"/>
                </a:solidFill>
              </a:rPr>
              <a:t> can be tracked against cost.  </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7</a:t>
            </a:fld>
            <a:endParaRPr lang="en-US"/>
          </a:p>
        </p:txBody>
      </p:sp>
    </p:spTree>
    <p:extLst>
      <p:ext uri="{BB962C8B-B14F-4D97-AF65-F5344CB8AC3E}">
        <p14:creationId xmlns:p14="http://schemas.microsoft.com/office/powerpoint/2010/main" val="154213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Focussed on</a:t>
            </a:r>
            <a:r>
              <a:rPr lang="en-GB" baseline="0" dirty="0" smtClean="0"/>
              <a:t> reporting to help support schools with progress monitoring </a:t>
            </a:r>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8</a:t>
            </a:fld>
            <a:endParaRPr lang="en-US"/>
          </a:p>
        </p:txBody>
      </p:sp>
    </p:spTree>
    <p:extLst>
      <p:ext uri="{BB962C8B-B14F-4D97-AF65-F5344CB8AC3E}">
        <p14:creationId xmlns:p14="http://schemas.microsoft.com/office/powerpoint/2010/main" val="2052845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Name</a:t>
            </a:r>
            <a:r>
              <a:rPr lang="en-GB" dirty="0" smtClean="0"/>
              <a:t> -  is free text</a:t>
            </a:r>
            <a:r>
              <a:rPr lang="en-GB" baseline="0" dirty="0" smtClean="0"/>
              <a:t> – add in anything you want into here – complete flexibility</a:t>
            </a:r>
          </a:p>
          <a:p>
            <a:r>
              <a:rPr lang="en-GB" b="1" baseline="0" dirty="0" smtClean="0"/>
              <a:t>Area </a:t>
            </a:r>
            <a:r>
              <a:rPr lang="en-GB" baseline="0" dirty="0" smtClean="0"/>
              <a:t>– what you want to measure the success of the intervention against – 5 options: Academic, Attendance, Achievement, Behaviour, Other</a:t>
            </a:r>
          </a:p>
          <a:p>
            <a:r>
              <a:rPr lang="en-GB" b="1" baseline="0" dirty="0" smtClean="0"/>
              <a:t>Subject </a:t>
            </a:r>
            <a:r>
              <a:rPr lang="en-GB" baseline="0" dirty="0" smtClean="0"/>
              <a:t>– picks up from your existing subject list – no need to set up again</a:t>
            </a:r>
          </a:p>
          <a:p>
            <a:r>
              <a:rPr lang="en-GB" b="1" baseline="0" dirty="0" smtClean="0"/>
              <a:t>Reason</a:t>
            </a:r>
            <a:r>
              <a:rPr lang="en-GB" baseline="0" dirty="0" smtClean="0"/>
              <a:t> – more free text to describe exactly what the intervention is for</a:t>
            </a:r>
          </a:p>
          <a:p>
            <a:r>
              <a:rPr lang="en-GB" b="1" baseline="0" dirty="0" smtClean="0"/>
              <a:t>Active flag </a:t>
            </a:r>
            <a:r>
              <a:rPr lang="en-GB" baseline="0" dirty="0" smtClean="0"/>
              <a:t>– if you no longer want to use the intervention, but still want to keep the historical data</a:t>
            </a:r>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15</a:t>
            </a:fld>
            <a:endParaRPr lang="en-US"/>
          </a:p>
        </p:txBody>
      </p:sp>
    </p:spTree>
    <p:extLst>
      <p:ext uri="{BB962C8B-B14F-4D97-AF65-F5344CB8AC3E}">
        <p14:creationId xmlns:p14="http://schemas.microsoft.com/office/powerpoint/2010/main" val="395049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also means that you can enter</a:t>
            </a:r>
            <a:r>
              <a:rPr lang="en-GB" baseline="0" dirty="0" smtClean="0"/>
              <a:t> in the information in the overview area once, and use as many times as you like, as well as making it easier to find interventions that are the same that were run at different times of the year.  </a:t>
            </a:r>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16</a:t>
            </a:fld>
            <a:endParaRPr lang="en-US"/>
          </a:p>
        </p:txBody>
      </p:sp>
    </p:spTree>
    <p:extLst>
      <p:ext uri="{BB962C8B-B14F-4D97-AF65-F5344CB8AC3E}">
        <p14:creationId xmlns:p14="http://schemas.microsoft.com/office/powerpoint/2010/main" val="1756549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Name</a:t>
            </a:r>
            <a:r>
              <a:rPr lang="en-GB" b="0" baseline="0" dirty="0" smtClean="0"/>
              <a:t> – is also free text, complete flexibility to put what you want in here.  This is what teachers will see when they are looking for an intervention, so it is best to keep it descriptive.  </a:t>
            </a:r>
          </a:p>
          <a:p>
            <a:r>
              <a:rPr lang="en-GB" b="1" baseline="0" dirty="0" smtClean="0"/>
              <a:t>Academic year</a:t>
            </a:r>
            <a:r>
              <a:rPr lang="en-GB" b="0" baseline="0" dirty="0" smtClean="0"/>
              <a:t> – can be selected when you first go in, but can’t be changed after the first save.  Will affect the start and end dates that you can select</a:t>
            </a:r>
          </a:p>
          <a:p>
            <a:r>
              <a:rPr lang="en-GB" b="1" baseline="0" dirty="0" smtClean="0"/>
              <a:t>Start Date</a:t>
            </a:r>
            <a:r>
              <a:rPr lang="en-GB" b="0" baseline="0" dirty="0" smtClean="0"/>
              <a:t> and </a:t>
            </a:r>
            <a:r>
              <a:rPr lang="en-GB" b="1" baseline="0" dirty="0" smtClean="0"/>
              <a:t>End Date</a:t>
            </a:r>
            <a:r>
              <a:rPr lang="en-GB" b="0" baseline="0" dirty="0" smtClean="0"/>
              <a:t> – select any date that you want</a:t>
            </a:r>
          </a:p>
          <a:p>
            <a:r>
              <a:rPr lang="en-GB" b="1" baseline="0" dirty="0" smtClean="0"/>
              <a:t>Planned Sessions</a:t>
            </a:r>
            <a:r>
              <a:rPr lang="en-GB" b="0" baseline="0" dirty="0" smtClean="0"/>
              <a:t> – this will allow you to give a suggestion of how many times this intervention should be run, if it is the kind of intervention that needs individual sessions.  This can also be set to 0.</a:t>
            </a:r>
          </a:p>
          <a:p>
            <a:r>
              <a:rPr lang="en-GB" b="1" baseline="0" dirty="0" smtClean="0"/>
              <a:t>Fixed Costs</a:t>
            </a:r>
            <a:r>
              <a:rPr lang="en-GB" b="0" baseline="0" dirty="0" smtClean="0"/>
              <a:t> – any upfront costs that the intervention may require, e.g. equipment, purchase of software, any other costs</a:t>
            </a:r>
          </a:p>
          <a:p>
            <a:r>
              <a:rPr lang="en-GB" b="1" baseline="0" dirty="0" smtClean="0"/>
              <a:t>Staff Costs per session</a:t>
            </a:r>
            <a:r>
              <a:rPr lang="en-GB" b="0" baseline="0" dirty="0" smtClean="0"/>
              <a:t> – how much you are paying the member(s) of staff per session.  None of the cost fields have to be filled in, and some schools may decide to only use this field for interventions being run by someone outside of school.  </a:t>
            </a:r>
          </a:p>
          <a:p>
            <a:r>
              <a:rPr lang="en-GB" b="1" baseline="0" dirty="0" smtClean="0"/>
              <a:t>Other costs per session</a:t>
            </a:r>
            <a:r>
              <a:rPr lang="en-GB" b="0" baseline="0" dirty="0" smtClean="0"/>
              <a:t> – any other ongoing costs</a:t>
            </a:r>
          </a:p>
          <a:p>
            <a:r>
              <a:rPr lang="en-GB" b="1" baseline="0" dirty="0" smtClean="0"/>
              <a:t>Total costs</a:t>
            </a:r>
            <a:r>
              <a:rPr lang="en-GB" b="0" baseline="0" dirty="0" smtClean="0"/>
              <a:t> – (planned sessions x (staff costs + other costs)) + fixed costs.  Calculates automatically.  </a:t>
            </a:r>
          </a:p>
          <a:p>
            <a:r>
              <a:rPr lang="en-GB" b="0" baseline="0" dirty="0" smtClean="0"/>
              <a:t>Cost fields have their own set of permissions attached to them, and can be changed accordingly.  </a:t>
            </a:r>
          </a:p>
          <a:p>
            <a:r>
              <a:rPr lang="en-GB" b="1" baseline="0" dirty="0" smtClean="0"/>
              <a:t>Comment</a:t>
            </a:r>
            <a:r>
              <a:rPr lang="en-GB" b="0" baseline="0" dirty="0" smtClean="0"/>
              <a:t> - any other notes on the intervention</a:t>
            </a:r>
            <a:endParaRPr lang="en-GB" b="1"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17</a:t>
            </a:fld>
            <a:endParaRPr lang="en-US"/>
          </a:p>
        </p:txBody>
      </p:sp>
    </p:spTree>
    <p:extLst>
      <p:ext uri="{BB962C8B-B14F-4D97-AF65-F5344CB8AC3E}">
        <p14:creationId xmlns:p14="http://schemas.microsoft.com/office/powerpoint/2010/main" val="3024789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groups</a:t>
            </a:r>
            <a:r>
              <a:rPr lang="en-GB" baseline="0" dirty="0" smtClean="0"/>
              <a:t> pick up as at the effective date and have been added in to help schools find students who are most likely to need an intervention as easily as possible.  There is a wide variety of groups, including pupil premium, FSM, SEN, G&amp;T and many more.</a:t>
            </a:r>
          </a:p>
          <a:p>
            <a:endParaRPr lang="en-GB" baseline="0" dirty="0" smtClean="0"/>
          </a:p>
          <a:p>
            <a:r>
              <a:rPr lang="en-GB" baseline="0" dirty="0" smtClean="0"/>
              <a:t>Tick as many or as few groups as you want, then click populate.  You can also find individual students using the surname and forename filters, and also filter by gender. </a:t>
            </a:r>
            <a:endParaRPr lang="en-GB" dirty="0" smtClean="0"/>
          </a:p>
          <a:p>
            <a:endParaRPr lang="en-GB" dirty="0" smtClean="0"/>
          </a:p>
          <a:p>
            <a:endParaRPr lang="en-GB" dirty="0" smtClean="0"/>
          </a:p>
          <a:p>
            <a:r>
              <a:rPr lang="en-GB" dirty="0" smtClean="0"/>
              <a:t>Click</a:t>
            </a:r>
            <a:r>
              <a:rPr lang="en-GB" baseline="0" dirty="0" smtClean="0"/>
              <a:t>ing on the titles of the bottom grid allows you to sort by that attribute.  Tick as many or as few students as you want to include, or click </a:t>
            </a:r>
            <a:r>
              <a:rPr lang="en-GB" b="1" baseline="0" dirty="0" smtClean="0"/>
              <a:t>Select All</a:t>
            </a:r>
            <a:r>
              <a:rPr lang="en-GB" b="0" baseline="0" dirty="0" smtClean="0"/>
              <a:t> to tick all names.  Once you are happy with your select, click apply.  </a:t>
            </a:r>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18</a:t>
            </a:fld>
            <a:endParaRPr lang="en-US"/>
          </a:p>
        </p:txBody>
      </p:sp>
    </p:spTree>
    <p:extLst>
      <p:ext uri="{BB962C8B-B14F-4D97-AF65-F5344CB8AC3E}">
        <p14:creationId xmlns:p14="http://schemas.microsoft.com/office/powerpoint/2010/main" val="414999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38597" name="Rectangle 5"/>
          <p:cNvSpPr>
            <a:spLocks noGrp="1" noChangeArrowheads="1"/>
          </p:cNvSpPr>
          <p:nvPr>
            <p:ph type="subTitle" idx="1" hasCustomPrompt="1"/>
          </p:nvPr>
        </p:nvSpPr>
        <p:spPr>
          <a:xfrm>
            <a:off x="1259632" y="6021288"/>
            <a:ext cx="6192688" cy="348371"/>
          </a:xfrm>
          <a:prstGeom prst="rect">
            <a:avLst/>
          </a:prstGeom>
        </p:spPr>
        <p:txBody>
          <a:bodyPr wrap="none" lIns="0" tIns="0" rIns="0" bIns="0" anchor="b" anchorCtr="0">
            <a:noAutofit/>
          </a:bodyPr>
          <a:lstStyle>
            <a:lvl1pPr marL="0" indent="0">
              <a:buFont typeface="Wingdings" pitchFamily="2" charset="2"/>
              <a:buNone/>
              <a:defRPr sz="2400" b="0">
                <a:solidFill>
                  <a:schemeClr val="accent4"/>
                </a:solidFill>
              </a:defRPr>
            </a:lvl1pPr>
          </a:lstStyle>
          <a:p>
            <a:r>
              <a:rPr lang="en-GB" dirty="0" smtClean="0"/>
              <a:t>Presenter’s name</a:t>
            </a:r>
            <a:endParaRPr lang="en-GB" dirty="0"/>
          </a:p>
        </p:txBody>
      </p:sp>
      <p:sp>
        <p:nvSpPr>
          <p:cNvPr id="22" name="Title 21"/>
          <p:cNvSpPr>
            <a:spLocks noGrp="1"/>
          </p:cNvSpPr>
          <p:nvPr>
            <p:ph type="title" hasCustomPrompt="1"/>
          </p:nvPr>
        </p:nvSpPr>
        <p:spPr>
          <a:xfrm>
            <a:off x="323528" y="5301208"/>
            <a:ext cx="7128792" cy="566936"/>
          </a:xfrm>
          <a:prstGeom prst="rect">
            <a:avLst/>
          </a:prstGeom>
        </p:spPr>
        <p:txBody>
          <a:bodyPr wrap="square" lIns="0" tIns="0" rIns="0" bIns="0"/>
          <a:lstStyle>
            <a:lvl1pPr>
              <a:defRPr sz="3200" b="0" baseline="0">
                <a:solidFill>
                  <a:schemeClr val="accent4"/>
                </a:solidFill>
              </a:defRPr>
            </a:lvl1pPr>
          </a:lstStyle>
          <a:p>
            <a:r>
              <a:rPr lang="en-US" dirty="0" smtClean="0"/>
              <a:t>Presentation title</a:t>
            </a:r>
            <a:endParaRPr lang="en-US" dirty="0"/>
          </a:p>
        </p:txBody>
      </p:sp>
    </p:spTree>
    <p:extLst>
      <p:ext uri="{BB962C8B-B14F-4D97-AF65-F5344CB8AC3E}">
        <p14:creationId xmlns:p14="http://schemas.microsoft.com/office/powerpoint/2010/main" val="40220247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6183"/>
          </a:xfrm>
          <a:prstGeom prst="rect">
            <a:avLst/>
          </a:prstGeom>
        </p:spPr>
        <p:txBody>
          <a:bodyPr/>
          <a:lstStyle/>
          <a:p>
            <a:fld id="{377F4947-593F-5241-979F-40106549B00F}" type="datetimeFigureOut">
              <a:rPr lang="en-US" smtClean="0"/>
              <a:t>9/26/2016</a:t>
            </a:fld>
            <a:endParaRPr lang="en-US"/>
          </a:p>
        </p:txBody>
      </p:sp>
      <p:sp>
        <p:nvSpPr>
          <p:cNvPr id="3" name="Footer Placeholder 2"/>
          <p:cNvSpPr>
            <a:spLocks noGrp="1"/>
          </p:cNvSpPr>
          <p:nvPr>
            <p:ph type="ftr" sz="quarter" idx="11"/>
          </p:nvPr>
        </p:nvSpPr>
        <p:spPr>
          <a:xfrm>
            <a:off x="3124200" y="6356351"/>
            <a:ext cx="2895600" cy="366183"/>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6183"/>
          </a:xfrm>
          <a:prstGeom prst="rect">
            <a:avLst/>
          </a:prstGeom>
        </p:spPr>
        <p:txBody>
          <a:bodyPr/>
          <a:lstStyle/>
          <a:p>
            <a:fld id="{20EB6358-93A0-014C-A009-B46C260DD079}" type="slidenum">
              <a:rPr lang="en-US" smtClean="0"/>
              <a:t>‹#›</a:t>
            </a:fld>
            <a:endParaRPr lang="en-US"/>
          </a:p>
        </p:txBody>
      </p:sp>
    </p:spTree>
    <p:extLst>
      <p:ext uri="{BB962C8B-B14F-4D97-AF65-F5344CB8AC3E}">
        <p14:creationId xmlns:p14="http://schemas.microsoft.com/office/powerpoint/2010/main" val="1302028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1"/>
            <a:ext cx="2133600" cy="366183"/>
          </a:xfrm>
          <a:prstGeom prst="rect">
            <a:avLst/>
          </a:prstGeom>
        </p:spPr>
        <p:txBody>
          <a:bodyPr/>
          <a:lstStyle/>
          <a:p>
            <a:fld id="{377F4947-593F-5241-979F-40106549B00F}" type="datetimeFigureOut">
              <a:rPr lang="en-US" smtClean="0"/>
              <a:t>9/26/2016</a:t>
            </a:fld>
            <a:endParaRPr lang="en-US"/>
          </a:p>
        </p:txBody>
      </p:sp>
      <p:sp>
        <p:nvSpPr>
          <p:cNvPr id="4" name="Footer Placeholder 3"/>
          <p:cNvSpPr>
            <a:spLocks noGrp="1"/>
          </p:cNvSpPr>
          <p:nvPr>
            <p:ph type="ftr" sz="quarter" idx="11"/>
          </p:nvPr>
        </p:nvSpPr>
        <p:spPr>
          <a:xfrm>
            <a:off x="3124200" y="6356351"/>
            <a:ext cx="2895600" cy="366183"/>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1"/>
            <a:ext cx="2133600" cy="366183"/>
          </a:xfrm>
          <a:prstGeom prst="rect">
            <a:avLst/>
          </a:prstGeom>
        </p:spPr>
        <p:txBody>
          <a:bodyPr/>
          <a:lstStyle/>
          <a:p>
            <a:fld id="{20EB6358-93A0-014C-A009-B46C260DD079}" type="slidenum">
              <a:rPr lang="en-US" smtClean="0"/>
              <a:t>‹#›</a:t>
            </a:fld>
            <a:endParaRPr lang="en-US"/>
          </a:p>
        </p:txBody>
      </p:sp>
    </p:spTree>
    <p:extLst>
      <p:ext uri="{BB962C8B-B14F-4D97-AF65-F5344CB8AC3E}">
        <p14:creationId xmlns:p14="http://schemas.microsoft.com/office/powerpoint/2010/main" val="105825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lain tex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smtClean="0"/>
              <a:t>Click to edit Master title style</a:t>
            </a:r>
            <a:endParaRPr lang="en-US" dirty="0"/>
          </a:p>
        </p:txBody>
      </p:sp>
      <p:sp>
        <p:nvSpPr>
          <p:cNvPr id="3" name="Text Placeholder 3"/>
          <p:cNvSpPr>
            <a:spLocks noGrp="1"/>
          </p:cNvSpPr>
          <p:nvPr>
            <p:ph type="body" sz="quarter" idx="10"/>
          </p:nvPr>
        </p:nvSpPr>
        <p:spPr>
          <a:xfrm>
            <a:off x="467544" y="1556792"/>
            <a:ext cx="8208144" cy="4320481"/>
          </a:xfrm>
          <a:prstGeom prst="rect">
            <a:avLst/>
          </a:prstGeom>
        </p:spPr>
        <p:txBody>
          <a:bodyPr>
            <a:normAutofit/>
          </a:bodyPr>
          <a:lstStyle>
            <a:lvl1pPr marL="0" indent="0">
              <a:buFontTx/>
              <a:buNone/>
              <a:defRPr sz="240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400"/>
            </a:lvl3pPr>
            <a:lvl4pPr marL="1714500" indent="-342900">
              <a:buFont typeface="Arial" panose="020B0604020202020204" pitchFamily="34" charset="0"/>
              <a:buChar char="•"/>
              <a:defRPr sz="2400"/>
            </a:lvl4pPr>
            <a:lvl5pPr marL="2171700" indent="-342900">
              <a:buFont typeface="Arial" panose="020B0604020202020204" pitchFamily="34" charset="0"/>
              <a:buChar char="•"/>
              <a:defRPr sz="2400"/>
            </a:lvl5pPr>
            <a:lvl6pPr marL="2628900" indent="-342900">
              <a:buFont typeface="Wingdings" panose="05000000000000000000" pitchFamily="2" charset="2"/>
              <a:buChar char="§"/>
              <a:defRPr/>
            </a:lvl6pPr>
            <a:lvl7pPr marL="3086100" indent="-342900">
              <a:buFont typeface="Wingdings" panose="05000000000000000000" pitchFamily="2" charset="2"/>
              <a:buChar char="§"/>
              <a:defRPr/>
            </a:lvl7pPr>
            <a:lvl8pPr marL="3543300" indent="-342900">
              <a:buFont typeface="Wingdings" panose="05000000000000000000" pitchFamily="2" charset="2"/>
              <a:buChar char="§"/>
              <a:defRPr/>
            </a:lvl8pPr>
            <a:lvl9pPr marL="4000500" indent="-342900">
              <a:buFont typeface="Wingdings" panose="05000000000000000000" pitchFamily="2" charset="2"/>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2374266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tex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67544" y="1556792"/>
            <a:ext cx="8208144" cy="4320481"/>
          </a:xfrm>
          <a:prstGeom prst="rect">
            <a:avLst/>
          </a:prstGeom>
        </p:spPr>
        <p:txBody>
          <a:bodyPr>
            <a:normAutofit/>
          </a:bodyPr>
          <a:lstStyle>
            <a:lvl1pPr marL="342900" indent="-342900">
              <a:buFont typeface="Arial" panose="020B0604020202020204" pitchFamily="34" charset="0"/>
              <a:buChar char="•"/>
              <a:defRPr sz="240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400"/>
            </a:lvl3pPr>
            <a:lvl4pPr marL="1714500" indent="-342900">
              <a:buFont typeface="Arial" panose="020B0604020202020204" pitchFamily="34" charset="0"/>
              <a:buChar char="•"/>
              <a:defRPr sz="2400"/>
            </a:lvl4pPr>
            <a:lvl5pPr marL="2171700" indent="-342900">
              <a:buFont typeface="Arial" panose="020B0604020202020204" pitchFamily="34" charset="0"/>
              <a:buChar char="•"/>
              <a:defRPr sz="2400"/>
            </a:lvl5pPr>
            <a:lvl6pPr marL="2628900" indent="-342900">
              <a:buFont typeface="Wingdings" panose="05000000000000000000" pitchFamily="2" charset="2"/>
              <a:buChar char="§"/>
              <a:defRPr baseline="0"/>
            </a:lvl6pPr>
            <a:lvl7pPr marL="3086100" indent="-342900">
              <a:buFont typeface="Wingdings" panose="05000000000000000000" pitchFamily="2" charset="2"/>
              <a:buChar char="§"/>
              <a:defRPr baseline="0"/>
            </a:lvl7pPr>
            <a:lvl8pPr marL="3543300" indent="-342900">
              <a:buFont typeface="Wingdings" panose="05000000000000000000" pitchFamily="2" charset="2"/>
              <a:buChar char="§"/>
              <a:defRPr/>
            </a:lvl8pPr>
            <a:lvl9pPr marL="4000500" indent="-342900">
              <a:buFont typeface="Wingdings" panose="05000000000000000000" pitchFamily="2" charset="2"/>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167790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cree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6610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6838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2809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lete Blank">
    <p:spTree>
      <p:nvGrpSpPr>
        <p:cNvPr id="1" name=""/>
        <p:cNvGrpSpPr/>
        <p:nvPr/>
      </p:nvGrpSpPr>
      <p:grpSpPr>
        <a:xfrm>
          <a:off x="0" y="0"/>
          <a:ext cx="0" cy="0"/>
          <a:chOff x="0" y="0"/>
          <a:chExt cx="0" cy="0"/>
        </a:xfrm>
      </p:grpSpPr>
      <p:sp>
        <p:nvSpPr>
          <p:cNvPr id="3" name="Rectangle 2"/>
          <p:cNvSpPr/>
          <p:nvPr userDrawn="1"/>
        </p:nvSpPr>
        <p:spPr>
          <a:xfrm>
            <a:off x="0" y="5445224"/>
            <a:ext cx="9144000" cy="141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273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lete Blank">
    <p:spTree>
      <p:nvGrpSpPr>
        <p:cNvPr id="1" name=""/>
        <p:cNvGrpSpPr/>
        <p:nvPr/>
      </p:nvGrpSpPr>
      <p:grpSpPr>
        <a:xfrm>
          <a:off x="0" y="0"/>
          <a:ext cx="0" cy="0"/>
          <a:chOff x="0" y="0"/>
          <a:chExt cx="0" cy="0"/>
        </a:xfrm>
      </p:grpSpPr>
      <p:sp>
        <p:nvSpPr>
          <p:cNvPr id="3" name="Rectangle 2"/>
          <p:cNvSpPr/>
          <p:nvPr userDrawn="1"/>
        </p:nvSpPr>
        <p:spPr>
          <a:xfrm>
            <a:off x="0" y="5445224"/>
            <a:ext cx="9144000" cy="141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49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1"/>
            <a:ext cx="2133600" cy="366183"/>
          </a:xfrm>
          <a:prstGeom prst="rect">
            <a:avLst/>
          </a:prstGeom>
        </p:spPr>
        <p:txBody>
          <a:bodyPr/>
          <a:lstStyle/>
          <a:p>
            <a:fld id="{377F4947-593F-5241-979F-40106549B00F}" type="datetimeFigureOut">
              <a:rPr lang="en-US" smtClean="0"/>
              <a:t>9/26/2016</a:t>
            </a:fld>
            <a:endParaRPr lang="en-US"/>
          </a:p>
        </p:txBody>
      </p:sp>
      <p:sp>
        <p:nvSpPr>
          <p:cNvPr id="5" name="Footer Placeholder 4"/>
          <p:cNvSpPr>
            <a:spLocks noGrp="1"/>
          </p:cNvSpPr>
          <p:nvPr>
            <p:ph type="ftr" sz="quarter" idx="11"/>
          </p:nvPr>
        </p:nvSpPr>
        <p:spPr>
          <a:xfrm>
            <a:off x="3124200" y="6356351"/>
            <a:ext cx="28956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6183"/>
          </a:xfrm>
          <a:prstGeom prst="rect">
            <a:avLst/>
          </a:prstGeom>
        </p:spPr>
        <p:txBody>
          <a:bodyPr/>
          <a:lstStyle/>
          <a:p>
            <a:fld id="{20EB6358-93A0-014C-A009-B46C260DD079}" type="slidenum">
              <a:rPr lang="en-US" smtClean="0"/>
              <a:t>‹#›</a:t>
            </a:fld>
            <a:endParaRPr lang="en-US"/>
          </a:p>
        </p:txBody>
      </p:sp>
    </p:spTree>
    <p:extLst>
      <p:ext uri="{BB962C8B-B14F-4D97-AF65-F5344CB8AC3E}">
        <p14:creationId xmlns:p14="http://schemas.microsoft.com/office/powerpoint/2010/main" val="62929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Text Placeholder 1"/>
          <p:cNvSpPr>
            <a:spLocks noGrp="1"/>
          </p:cNvSpPr>
          <p:nvPr>
            <p:ph type="body" idx="1"/>
          </p:nvPr>
        </p:nvSpPr>
        <p:spPr>
          <a:xfrm>
            <a:off x="457200" y="1600201"/>
            <a:ext cx="8229600" cy="44210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7544" y="6339988"/>
            <a:ext cx="1438656" cy="298704"/>
          </a:xfrm>
          <a:prstGeom prst="rect">
            <a:avLst/>
          </a:prstGeom>
        </p:spPr>
      </p:pic>
      <p:cxnSp>
        <p:nvCxnSpPr>
          <p:cNvPr id="7" name="Straight Connector 6"/>
          <p:cNvCxnSpPr/>
          <p:nvPr userDrawn="1"/>
        </p:nvCxnSpPr>
        <p:spPr>
          <a:xfrm>
            <a:off x="467544" y="6093296"/>
            <a:ext cx="820891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6236125"/>
            <a:ext cx="1080120" cy="506430"/>
          </a:xfrm>
          <a:prstGeom prst="rect">
            <a:avLst/>
          </a:prstGeom>
        </p:spPr>
      </p:pic>
    </p:spTree>
    <p:extLst>
      <p:ext uri="{BB962C8B-B14F-4D97-AF65-F5344CB8AC3E}">
        <p14:creationId xmlns:p14="http://schemas.microsoft.com/office/powerpoint/2010/main" val="4181589520"/>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9" r:id="rId3"/>
    <p:sldLayoutId id="2147484043" r:id="rId4"/>
    <p:sldLayoutId id="2147484042" r:id="rId5"/>
    <p:sldLayoutId id="2147484044" r:id="rId6"/>
    <p:sldLayoutId id="2147484045" r:id="rId7"/>
    <p:sldLayoutId id="2147484046" r:id="rId8"/>
    <p:sldLayoutId id="2147484047" r:id="rId9"/>
    <p:sldLayoutId id="2147484048" r:id="rId10"/>
    <p:sldLayoutId id="2147484049" r:id="rId11"/>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accent4"/>
          </a:solidFill>
          <a:latin typeface="+mj-lt"/>
          <a:ea typeface="+mj-ea"/>
          <a:cs typeface="+mj-cs"/>
        </a:defRPr>
      </a:lvl1pPr>
    </p:titleStyle>
    <p:bodyStyle>
      <a:lvl1pPr marL="0" indent="0" algn="l" defTabSz="914400" rtl="0" eaLnBrk="1" latinLnBrk="0" hangingPunct="1">
        <a:spcBef>
          <a:spcPct val="20000"/>
        </a:spcBef>
        <a:buFontTx/>
        <a:buNone/>
        <a:defRPr sz="2400" kern="1200" baseline="0">
          <a:solidFill>
            <a:schemeClr val="tx1">
              <a:lumMod val="50000"/>
            </a:schemeClr>
          </a:solidFill>
          <a:latin typeface="+mn-lt"/>
          <a:ea typeface="+mn-ea"/>
          <a:cs typeface="+mn-cs"/>
        </a:defRPr>
      </a:lvl1pPr>
      <a:lvl2pPr marL="8001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5pPr>
      <a:lvl6pPr marL="26289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6pPr>
      <a:lvl7pPr marL="30861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7pPr>
      <a:lvl8pPr marL="35433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8pPr>
      <a:lvl9pPr marL="40005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uk/url?sa=i&amp;rct=j&amp;q=&amp;esrc=s&amp;source=images&amp;cd=&amp;cad=rja&amp;uact=8&amp;ved=0ahUKEwiWgN-2tdXOAhWBLCwKHTyKBzkQjRwIBw&amp;url=http://penningtonhennessy.com/blog/bid/91971/Three-ways-to-improve-your-Personal-Business-Plan&amp;psig=AFQjCNE7wxijrjX5QraJ3Ax-cywsIXpSMQ&amp;ust=1471968797298562"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amp;esrc=s&amp;source=imgres&amp;cd=&amp;cad=rja&amp;uact=8&amp;ved=0ahUKEwjIht-3y9TOAhVDOBQKHRoRAykQjRwIBw&amp;url=http://www.imsmarketing.ie/news/launching-a-successful-product-trial-2/&amp;psig=AFQjCNGiK3gyaIapeJaxdYQtosHYml51xQ&amp;ust=1471940401675740"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59632" y="6093296"/>
            <a:ext cx="6192688" cy="348371"/>
          </a:xfrm>
        </p:spPr>
        <p:txBody>
          <a:bodyPr/>
          <a:lstStyle/>
          <a:p>
            <a:r>
              <a:rPr lang="en-US" dirty="0" smtClean="0"/>
              <a:t>Lucy Crawford</a:t>
            </a:r>
            <a:endParaRPr lang="en-US" dirty="0"/>
          </a:p>
        </p:txBody>
      </p:sp>
      <p:sp>
        <p:nvSpPr>
          <p:cNvPr id="4" name="Title 3"/>
          <p:cNvSpPr>
            <a:spLocks noGrp="1"/>
          </p:cNvSpPr>
          <p:nvPr>
            <p:ph type="title"/>
          </p:nvPr>
        </p:nvSpPr>
        <p:spPr>
          <a:xfrm>
            <a:off x="323528" y="5445224"/>
            <a:ext cx="7128792" cy="566936"/>
          </a:xfrm>
        </p:spPr>
        <p:txBody>
          <a:bodyPr/>
          <a:lstStyle/>
          <a:p>
            <a:r>
              <a:rPr lang="en-US" dirty="0" smtClean="0"/>
              <a:t>Interventions in SIMS</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34000"/>
          </a:xfrm>
          <a:prstGeom prst="rect">
            <a:avLst/>
          </a:prstGeom>
        </p:spPr>
      </p:pic>
    </p:spTree>
    <p:extLst>
      <p:ext uri="{BB962C8B-B14F-4D97-AF65-F5344CB8AC3E}">
        <p14:creationId xmlns:p14="http://schemas.microsoft.com/office/powerpoint/2010/main" val="745757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1055"/>
          <a:stretch/>
        </p:blipFill>
        <p:spPr>
          <a:xfrm>
            <a:off x="0" y="0"/>
            <a:ext cx="9151813" cy="5418667"/>
          </a:xfrm>
          <a:prstGeom prst="rect">
            <a:avLst/>
          </a:prstGeom>
        </p:spPr>
      </p:pic>
      <p:sp>
        <p:nvSpPr>
          <p:cNvPr id="4" name="Rectangle 3"/>
          <p:cNvSpPr/>
          <p:nvPr/>
        </p:nvSpPr>
        <p:spPr>
          <a:xfrm>
            <a:off x="0" y="620688"/>
            <a:ext cx="4716016" cy="864096"/>
          </a:xfrm>
          <a:prstGeom prst="rect">
            <a:avLst/>
          </a:prstGeom>
          <a:gradFill flip="none" rotWithShape="1">
            <a:gsLst>
              <a:gs pos="0">
                <a:srgbClr val="DC353F">
                  <a:alpha val="90000"/>
                </a:srgbClr>
              </a:gs>
              <a:gs pos="100000">
                <a:srgbClr val="AE2986">
                  <a:alpha val="90000"/>
                </a:srgb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79512" y="729086"/>
            <a:ext cx="5184576" cy="584775"/>
          </a:xfrm>
          <a:prstGeom prst="rect">
            <a:avLst/>
          </a:prstGeom>
          <a:noFill/>
        </p:spPr>
        <p:txBody>
          <a:bodyPr wrap="square" rtlCol="0">
            <a:spAutoFit/>
          </a:bodyPr>
          <a:lstStyle/>
          <a:p>
            <a:pPr algn="l"/>
            <a:r>
              <a:rPr lang="en-US" sz="3200" b="0" dirty="0" smtClean="0"/>
              <a:t>Recording Interventions</a:t>
            </a:r>
            <a:endParaRPr lang="en-US" sz="3200" b="0" dirty="0"/>
          </a:p>
        </p:txBody>
      </p:sp>
    </p:spTree>
    <p:extLst>
      <p:ext uri="{BB962C8B-B14F-4D97-AF65-F5344CB8AC3E}">
        <p14:creationId xmlns:p14="http://schemas.microsoft.com/office/powerpoint/2010/main" val="417524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Recording Interventions in SIMS</a:t>
            </a:r>
            <a:endParaRPr lang="en-GB" dirty="0"/>
          </a:p>
        </p:txBody>
      </p:sp>
      <p:sp>
        <p:nvSpPr>
          <p:cNvPr id="3" name="Text Placeholder 2"/>
          <p:cNvSpPr>
            <a:spLocks noGrp="1"/>
          </p:cNvSpPr>
          <p:nvPr>
            <p:ph type="body" sz="quarter" idx="10"/>
          </p:nvPr>
        </p:nvSpPr>
        <p:spPr>
          <a:xfrm>
            <a:off x="467544" y="1556793"/>
            <a:ext cx="8208144" cy="504056"/>
          </a:xfrm>
        </p:spPr>
        <p:txBody>
          <a:bodyPr/>
          <a:lstStyle/>
          <a:p>
            <a:r>
              <a:rPr lang="en-GB" dirty="0"/>
              <a:t>Interventions in SIMS has two key areas:</a:t>
            </a:r>
          </a:p>
          <a:p>
            <a:endParaRPr lang="en-GB" dirty="0"/>
          </a:p>
        </p:txBody>
      </p:sp>
      <p:sp>
        <p:nvSpPr>
          <p:cNvPr id="4" name="TextBox 3"/>
          <p:cNvSpPr txBox="1"/>
          <p:nvPr/>
        </p:nvSpPr>
        <p:spPr>
          <a:xfrm>
            <a:off x="395536" y="2288485"/>
            <a:ext cx="3960440" cy="492443"/>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p:spPr>
        <p:txBody>
          <a:bodyPr wrap="square" rtlCol="0">
            <a:spAutoFit/>
          </a:bodyPr>
          <a:lstStyle/>
          <a:p>
            <a:r>
              <a:rPr lang="en-GB" dirty="0" smtClean="0">
                <a:solidFill>
                  <a:srgbClr val="FFC000"/>
                </a:solidFill>
              </a:rPr>
              <a:t>Plan Intervention</a:t>
            </a:r>
            <a:endParaRPr lang="en-GB" dirty="0">
              <a:solidFill>
                <a:srgbClr val="FFC000"/>
              </a:solidFill>
            </a:endParaRPr>
          </a:p>
        </p:txBody>
      </p:sp>
      <p:sp>
        <p:nvSpPr>
          <p:cNvPr id="5" name="TextBox 4"/>
          <p:cNvSpPr txBox="1"/>
          <p:nvPr/>
        </p:nvSpPr>
        <p:spPr>
          <a:xfrm>
            <a:off x="4716016" y="2288485"/>
            <a:ext cx="3960440" cy="492443"/>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p:spPr>
        <p:txBody>
          <a:bodyPr wrap="square" rtlCol="0">
            <a:spAutoFit/>
          </a:bodyPr>
          <a:lstStyle>
            <a:defPPr>
              <a:defRPr lang="en-US"/>
            </a:defPPr>
            <a:lvl1pPr>
              <a:defRPr>
                <a:solidFill>
                  <a:schemeClr val="accent4"/>
                </a:solidFill>
              </a:defRPr>
            </a:lvl1pPr>
          </a:lstStyle>
          <a:p>
            <a:r>
              <a:rPr lang="en-GB" dirty="0">
                <a:solidFill>
                  <a:srgbClr val="FFC000"/>
                </a:solidFill>
              </a:rPr>
              <a:t>Run Intervention</a:t>
            </a:r>
          </a:p>
        </p:txBody>
      </p:sp>
      <p:sp>
        <p:nvSpPr>
          <p:cNvPr id="6" name="AutoShape 2" descr="data:image/jpeg;base64,/9j/4AAQSkZJRgABAQAAAQABAAD/2wCEAAkGBw8QEA8PDxAPDxANDxAPDQ8PDg8PDw8QFRUWFhUVFRUYHSggGBolGxUVITEjJSkrLi4uFx8zODMtNygtLisBCgoKDg0OGxAQGy0lHyUwLS0tLSstLS0tLS0tKy0tLS0tLS0tLS0tLS0tLS0tLS0tLS0tLS0tLS0tLS0tLS0tLf/AABEIAOEA4QMBEQACEQEDEQH/xAAcAAEAAgMBAQEAAAAAAAAAAAAAAQYEBQcCAwj/xABOEAABAwICBQUKCQoFBAMAAAABAAIDBBEFEgYTITFRB0FhcYEUIjIzUnORobGyFSQ1QmJ0grPBIyU0U3KSk6LS4UODwsPRFtPw8WSjtP/EABsBAQACAwEBAAAAAAAAAAAAAAABBAIDBQYH/8QAOxEBAAIBAgMFBQYEBAcAAAAAAAECAwQREiExBTJBUXEGEzM0YRQigZGxwUJyofAjUtHhFSREU5Ki8f/aAAwDAQACEQMRAD8A7gglAQQgIJQEBBCAglAQEBAQEBAQEBAQEEIJQEBAQEBACAgICAgIIQSghAQSgICAgIIQYWIYrBACZpGsA33Nz6BtWNr1r1bsWnyZZ2pG764fXRTsEsL2yMdcBzeINiDwIPMVNbRaN4Y5cV8VuG8bSyVLWICAghAQEBAQEBBKAgICAgICAgICAgICDy5wG/m39CDS4npRSw97m1r+ZkffH1cy1Wy1qvYOz82XnttH1UXH+UJ5u1rxEPIiIkl7XA5W+k9Sq31M+DvaTsSsc5jf16KNWY/LISW959MnPJ+8fB+yAqs5Jl3cejpSOf8ApC68jeM2kno3nZKNfFfyxseO0WP2SrWkvtPDLh+0el+7XPXw5T+zrIV95JKAghAQEAoJQQgICCUBAQEBAQEBAQEBBh4jicFOzPPLHE3i9wbfqHOsbXisby24cGTNPDjrMz9FbxTTeNjA6Ft2uaHNkl7xmU7jY22ddj0LRbPEdHTwdkXtO15/CFBxjTSWdwY1z53PcGsjjvHGXE2ABtdxvwA61Wtnm07O9p+y8eGvFMRG3jPOW7wzk9rKgB1dOKeN211PTWzH9t26/XmW2umtPelQz9tYsfLBXefOf2hvIKbR6gcIiaMSDYTMWzSD9pzr5fUFtiMNOXJz7X7R1ccf3pj6coY2neg9NNTvqaSJkU8TDIBC0NZOwC5GUbL23ELHPgravFHVu7L7Wy4csY8s71nlz6w5PgmJOpaiCpZvhka+3lN+cO0EjtXPpaa2iz1+pwRnw2xz4w/SdLO2RjJGG7ZGtew8WkXC7MTvG75rek0tNZ6w+qliICAghBKCEBBKAgICAgICAgICAgICDhuP6OYhXYrXwtLXPicZWmWQsGoftjDNh5iBs2XBXPvhtfJL1+l7Rw6bSY5iNt+U7efjuq+JtkDmiXM1zRq3RuJ/JSR949tubcD9paMkTHV1tHkraJ2/+7vjR1DopI5WeFDIyVt92Zjg4X7QtdZ4Z3Wc2OMmOaT4xs/QGLM+EcNead7mmqpxJA5rnMdmsHNaSOkWI611rffpyfPsE/ZdVHvI7s7S/PbInFwYGuL3HKGBpLy7gGjaSuTtMzt4voc5K1rxTPJ+gtFY30mGQCsIYaeBzpcxH5NguQ09TbDsXWx71xxxPnuttXPq7Th8Z5Pz4SLkgWBJIHAcwXJnq+h1iYiIl2rkjxnXUZp3G8lG7KOOqdcsPZ3w7F0dLfeu3k8V29pfdaj3kdLc/wAfFe1acMQQglAQEBBCAglAQEBAQEBAQEBAQEFJ04jdTVNJiMbjGDmoKyRoBLIpvFyG+zvJLHtC05I2mLQ6OjmMmO2G380fh1j8Yc40lZJPHr5QBUtkfT1oAABq6ceGAB/iQ7euJVsscUby7ugyRiycFe71j0nw/CVVuqT0jr/I1jOenlo3HvqZ2si8087R2Ov+8F0NJk3rw+TxvtDpeDLGWOluvrDcYziOF4O50hhDZ6kvktFFmllJN3HOdgFzuv2Lbe2PFz2U9Pg1evjhi29Y5c55Q5ppdp3U14MQAgpr3MTXZnSW3Z3c/UNnWqWXUTfl0h6bs/sfFpZ47c7efl6Koq7sLRyb4x3LXxZjaOo/IS8O+PeHsdb0lb9Pfhv6uV2xpff6WdutecO+hdV4JKCEEhBCAgICAgIJQEBAQEBAQfOSUDrWNrbD4OmPFa5tKWPLM4bnEdqbyMUY3qzaYXZ5YG1vWOcLKLoZmM4fHW0s0DiCypiLQ4WIFx3rh1Gx7FlaItGzZhyTjvF48HLq2anGEVMsxEeINqIYahrn7ZKulIYMrfpR7TbeCVottwT5uxi4/tVYr3fD0n/dz2oaGuNvAID4z9BwuP8AjsVC8bS9bpsnFTm3OhWM9x10E5NmF2qn82+wN+o2d9lZYb8F4lX7T0/2nTWrHWOcesOpcrGD90UOvaLvozrQRzxHY8eizvsq7qacVN/J5fsPU+51PBPS3L8fBxFc17hKJAem3AjeE9ETt4v0dohiTqqipp3gh74wJLi13tJa49RIJXYx2m1YmXzjW4q4s96V6RLcLNVEEICCUEICAgIJQEBAQEBB855MrSeHtUTOw1hmWndKNag+ckiDU4jYgoNFFjtRDDU00RcXBuvp8ou9rWm8rWjn727rdDlnEilUz318tVAXBzq5jZ4nvIA7qh8E3+kwuaVrtV0dNqopWJn+H9JbXQ/CnQ1DmVMYbNAw6omz2ljnXJaeIN+nvlrrTaebfrdbN8e2O3Kercac4SyelkmyjXUzdY14ABdGPDa484tcjqUZqRNdzsjW3x5opM8p5NG7lHqHUBonRNLzFqDUF5uY7ZbllvCtsvfpWv7TPDw7OzXsXHGo99E8t99lMaLkNAJJ2NaAS49QCrREy7lskV5zKw4FoZW1ZBbGWM53utb07uy5I4KxTT2nq5Gq7ZxYuVecuj4Bya0sFnzuMrxzNJAB/a3+jKrdMFavOartXPm5dIXiCJkbWsYGsYwBrWtsGtA3ABb3MneZ3l9cw4hDaUZhxCG0puiEoCAgICAghBKAgICAg1uNy5Wt6XewLC41HdC1pO6EHh86DBrJthQVplQWV9E8b+6omH9l7sjvU4rKo1un+Gtoa0ugs0FzaiJo2ZCSczegXv2FZWhnjnn6ttQ40yVrZABm3OPzupYItWazszJMUie10b72ka5jhbmIsVEwnHeaWi0eCmf9DVcdLUVkzcsVNE+XLfVula0XABIJF/2bbd60RpvGXpb9txtFccc1Z0fxCWSuggc1kUReC+FgNnjKXASOJzPG7YTboW7grWOTne/yZ7b3nk3FZilpJAIKbZI8bY3E7HHpVG2Sd3qsOlpwRP0ZuAQ1NdKYaalpHODS9xcwtYxu65N+KmnHedoatVbT6WnFkn9HxxaSopJn089NTMkjtcavMCCLggh20FRfipO0tunjDnpGSk8mH8Lu/U038L+6x45b/s1P72Phd36qm/g/3Tjk+zU/vZ1rkgrpZqObWOLhFVOZHf5jCxjso6AXGw5rq/pbTNObyHb2KlNRHBG28L0rLiiAgICAgIJQEBAQEGp0mYdRmH+G4OPVuPtWNhUxVLUlPdSCHVSDCqqrYpFfZWMbV0733ywzNmdbedX34HaQB2rKBr9IMQkr6kuy5nzvayKNu36LWhT4i6YJydtpY5Zqud8kz4yyFjJJNVETYiwJ743A5rAX60mNoJndqsQwySItJsSXAMDdrnEnYAOKwF503jLcGrWne2he09YZYrO3dbcHPJDguFQ5cWhHDV+unBWq083Tw0+7uVvjZfOye8VzrdXssPw6+jonIj46t81D7z1b0fWXn/aPuY/xavle+Uj9Wh9rlr1XxFrsD5X8ZUpVnbEHY+RT9CqPrjvuol0dJ3J9XjfaH5iv8v7y6GrTgiAghAQEEoCAgICAg8SxhzXNcLtcC1w4g71A5fpHSy0UlngmJx/JS/NP0SeZ3Qtc1GpOLjio2S+EmNDip2GsrMbO4XJO4JsNe6R20uPfHePJHBSOhcmGBAA4lONguyjaRtJ3OePW0faWUchb8Rq97nHd4I5gtczuh8tG6DWv7rkF7XbTAjcNxf1ncO3is6wPtyg/JWIfVJfYpv3Zb9N8Wvq4VA22MR9UP/5mqtbq7OKP8P8AvzYlZ42XzsnvFUbdXq8Xcj0h0XkQ8dXeag956t6PrLz3tH3cfrLUcr3ymfq8P+pa9V8Rb7A+V/GVLVd2hB2TkT/Qaj6477qJX9J3Z9XjvaH5iv8AL+8uhq24IgICAgICAgICAgICD51EDJGuZI1r2PFnMe0Oa4cCDvQcz0u0Hijc11I8s1hN4Hkua23O128DoN1hbklpWaHOI2uLj0WaPSVjuPM2gk4s6Ixl224e4gt6jax9SbiaHk+qnPbr3wtjzDWZJHOeW84b3trpxDpD5GMa1rQ1rY2hkbG+CxoFgAomdxqWRuq5xC24YO+mcPms/wCTuH9lNY3F2ijDQGtADWgBoG4AbAAtqGh5QvkrEPqsvsWN+7Lfpvi19XE30z24tE9zHtbI2Ixucxwa8ClbfKTsPYq1u87eGYnHMRP97tVV+Ml84/3iqNusvU4u5HpDo3Ih42u81B7z1b0fWXnfaPu4/wAWp5XQfhN2wn4vDuBPlLDVRPGs9hXrGl2mfGVLynyXfulV+GXa95Tzj83lQydm5E/0Go+uv+6iXQ0nc/F4/wBofma/yx+suhK04IgICAgICAgICAgICCEFbxKQPlceZvet6h/e61WnmlhSyABYjUVmLllxdBpqnSfLvfbtU7DIw6trKkhsNPPIHfPMbmRjpL3WFlPCOj4BhQpospIdI/vpnj5zuA6BuH91siNkNmpFe5QfkvEPqsvsWF+7KxpfjV9XI2aWtrfg6nMJjkpXnM/MHMeGwOZs5xffZV7X32h2ceknFa1t+U/6qxVeMk84/wB4qjPV6rH3Y9Fn5O9KYsOmmdMx7o52NaTGAXMLSSDY7xtPqW7Blikzu5na2gvqqV4J5w6AeVTDPJqT/kt/qVr7TjcGOw9X9PzeTyq4b+rqf4TP6k+040/8C1X0/NyrSfE46qrnqIo9UyVwLWbAdgAJIGy5tdUclotaZh6jQ4LYMFcd53mHU+RUfEJvrkn3cSu6TuPMe0HzMfyx+sugq04YgICAgICAgICAgICDzI6wJ4An0JIqD3LQljTC6Cp6Q0Reb3IA4Ei6kdM0cw+kEEMsNPBGZImOJZEwOzEC+21991thDdKQQEFU5RsepaSkdHUsfKKwPgbHGQ1xBb3xzHYLXHqWvLeKxzXNFgvlyfcnbbm4HRVkUMwlayQBheY9oc03aQM43t3811V+7PR3ZjLXlaN4+j6tiMgdIHxWJu/xpDC7bYkMIB7VpnF47ujTXxO1a1n8kdzn9ZF/939Cx93Hm2/a7/8Abk7nPlx/u1B/21Pu480Trbx/BKDTnym/w6o/7Sn3UebGdfb/ACSjU/TH8Gr/AO2nuo80fb7f5Jdo5IXwNo3wsmEkutdNKzI9jmBwa0bHAEjvN44q5p+GI2iXnO2fe2yxe9do22hfVYccQEBAQEBAQEBAQEBBjYg60Uh+iR6dii3QVay0peJAg0uJsupFu0FmzUgZ+pkezsJzj3lsqhYVkCAg5Py9eLoPOT+6xVtR0h2OyO9b0UmfRYNwinxMOeXy1Lo3sNsgiu9jSBa98zP5lqmn3OJ0seqmdVOGemyKeofFh9mOLc9S4Otvtkbu4LTfuuhhjiz8/CGs7rl/WP8A33LS6fJnYFQ1FbURU0T3ZpSbuc5xaxoF3OPQAPYFljpN7bQr6vU10+KclvBZdMtAJaGDullQahjS1swLCxzMxsHDabi9h2rfl0/BG8S5eg7Yrqcvu7V2nwUYkqs7ey+cjB/OEv1OT7yJWtL33D9oPlq/zftLti6Dx4gICAgICAghBKAghAQYeMeJf9n3gsbdBWibLUl85Cg1NaUG95PX3bUjhIw+kEfgtlULeswQEHKOXjwKD9uf3WKtqOkOz2P3rekIxNn5ldQnY6mwvD623Bzpnuk9TUtH+Ht9DDP/ADcZPO0x/RQ5P0Fg/wDlP9xqp37r0Wm+NPo1a1Ok6lyK4T+k1rhwpoSRzbHSH3B2FXdJTbezy/tBqN5rhj1lbcIxKLGKStjNsplqKU2O9m3Vv7Wlp6wt8WjJWYcnLhvostLekuCVUDonvieLPie6N44OaSD7FzJjadnu8eSMlYvHSV55Fh+cJvqb/vIlZ0velxPaD5evr+0u1roPICAgICAgICAgICAgINdjj7RhvO5w9W3/AIWF+g0kcB3la0vnMwINHiQ4KRuOTyZt6mO/f5mOtxaBbZ1E+sLOiF0WYICDlnLhCZBhzBvfLMwdbgxo9qr546Q6/ZNuGbz9G1xHR+pNXXkxjuSowh1JE8PaSHsaMoLd+8v9Cyms7z5bNOPPSMdI3+9Ft3J5z8Ti6ah5/kaqNu7D1em+LPo1m3mFzzAbSTwC0uhadubu09LJhuCGGFj3ztp8gETHPeZ5j3zgBwLyepq6c14MW0PDxkrqtdxXnaN/HyhVeSGOrp6mWKWmqY4aiIHPJTzMY2SPwbkiwuC71LTpYtWdpdPty2HLjralomY8p8Gq5XMI1Fdr2izKxmf/ADW2a/1ZT2la9TTa2/mtdhaj3mD3c9a/oyORUfH5/qjvvI1lpO9LD2g+BX1/Z2pX3kRAQEBAQEBAQEBAQRdBqsVdd7R5Lb+n/wBLXdLBeVgMGqfvQV3EqjKCeCkYuj9e6CZk3B3fji0+EPQpjkOtxyBwDmm4cAQeIO0FbUPSAgofKLAJKzBGO3GsJPY6M29S1ZOsOhorcOPJP0a/B9NaqTFnUj3RvpZKqeFoMYD2NaH5crhbnaN996xrknj28G7JoqRp/eR3toc8xmDVRar9VV1Ef7mVv4Klkjbk9HobcU7+cQzeTjCe6sRgaReOA90ScLMtlHa4t9aYKcV4O19R7nTW26zyh03TbT1uGzRwNg173x6x35XVhgJIb803vY+hXMufgnbZ5zs/sqdXWb77RHJWjywv2fEmAX2/GXONue3eBavtf0dCfZ7lyv8A0/3WPlPw9tXhhqI7ONPlqY3cYyO//lN+wLbqK8WPdQ7IzTg1fBPSeU/36qfyJ/p1R9UP3jFo0nel1vaH4NPX9nZ1feSEBAQEBAQEBAQEBAQaSsdeR56bejYtVuqWJK5YjU10u9BUsWnzPDB1n8FI9QjYg6HoPiOshMTj30BsOlh3ejaPQtlZQsiyBBzvlfopnso5YmuIgkkLnM3sccpafS0rTlrM9HR7Py0pNot4uaYfUyU88c4B1kMrZbPvtcDch3Pt2361XjlO7s2rXJSaGOVBkZrHWzTVNRK627M/K427StWWd4X9DWKztHhEQ++hOlLsNmkk1QmbMzI9ubK4WNwQbFRhy+7ll2joftdIjfaYa/SHF5K2plqpBlMpFmA3DGAWa0HoAWOS/HbeVjSaeunxRjr4NcsFhZW6bVgoPg78nq8hi1ljrdSfmb7btl+C3e+tw8Lmf8KwzqPf8/Pbw3b3kT/Taj6ofvGLZpI+9Kn7QfBp6/s7Or7yYgICAgICAgIF0C6Ag8yPDQTwF1E9BoHOWmUsOpk2INDiMx3AEk7AALkk7gBzlBTKOq1jnOOwlx2HYR0LIbdjhZQLJyeyE1UttwgN/wB9tvxWdUOhLMEGJiziKecjYRDKQeBDSonozp3ofnijpK0TOpg8OLGucW1NnsDW79vhA7RsaVS4rRO0vURhw2px1nb0fapoKiTI18YiYzMSI3tfdxttGcjLuGy53KJitmWPJlwb7fefL4FPB/bPAz8Co93SPFnGs1M+Ef1Bgx8kdtdCPZCseGkNkZdTPWYj8Je/gj6MH2q4n2NCTwx4Mv8AHn+P/wBRmHMaQ57aQsabvDayYPLecNOa1+wpvXyT7vLPL3k/+LsegGC0MUDaqja/43G0l0pu9rbm7Ow35zuV3FFdt6+Ly2vy55yzjyzvNVrW1REBAQEBAQEBAQEBBgYrNZob5W/qCwvI0M81lrS1FXX2QZWiFJr5zO4fk6fweBlO70Db2hZ1hCqaW4cIMQqA0WbK4TN+2Ln13SeoxL7FCVz5MYdtVJ5qMfzOP4LKqF8WYIMTGP0ao8xL7hUT0ZU70OQaWwiMzkbC5s5JGwkEUhHvH0qpm6PQ9m23tET9P3UOGHM5rBYF7mtGzcSbfiqcRvOz0l54azbydjxPkqo+5SynDxVMZdkrpHESPA3Ob4IB6ALK9bTV4eXV5PF23mjLvfu+X0cckiLXOY9uVzHFr2kWLXA2IPTdUZ5S9dS0Wjir0no6ByVaLUla2qkqo9bqnMjjZmc1ozAku70i53KzpsVbRMy4PbOuzYLVrjnbfmp2kNCynq6mBl8kM72MvtOUHZcrResVtMOxo81suGl7dZh3Lk3+S6Lzbvfcujh+HDxfanzd/VZVtUBAQEBAQEBAugi6BdAugr2I1OZxPNuHUFpnqloMQqrKBqKOllrJhDFs55H/ADY2c7j+A5ysogdNw6ijp4mQxCzGCw4k85J5yTtWzZCj8oMAdUxuG8QgO/ecQsLdUqy6MWUDoHJ5EG0hI3yTSOd0Ws0D0AelZ1Qs91kF0GLix+L1HmJfcKiejKnehynTzc4+VHL6hSt/0qpm6O/2XP3/AMv3UHDfHQeei98KpTrD0mf4VvSf0fpXFMTiphG6U5WyTMhzczXPuG36L2HautNojq+fY8VskzFfLf8AJzHle0Wyu+EYW964htY0cztzZe3Y09nSqepx/wAUPQ9ia7/p7z6f6M/kO8RWefj9xZaXuy0+0Hxaen7ud6a/KNd9Zk9qq5e/LvdnfK09HaeTv5LovNH3nLoYe5DyHafzV/VY7raopugXQLoCBdAugi6BdBF0DMgxMRqMrbDe7Z2c6xtIrVZfmWpKvVUUsj2xMbmfI7KwbhfiTzAbz1KY5i+4BhMdJEI29893fTSW2yP/AAA5h/dbYjZDZZlIoGkz9ZUSHmaco7BZap6paN8agbjRjGu5nFjrmKQ3cOdp8oLKJ2Qv0FQ17Q5jg5p3EFZ7j6ZlIxcTd+Qn8zL7hUSyp3ocu088Sw8WVYPZUMHsAVXP3Xf7L+L+Sg4b4+Dz8XvhU6dYejz/AArek/o7Tyx/Jh6aiH2ldDU/DeR7F+aj0l8+TrSFmI0j6OqtJNDHq5mu26+Bwyh3Ts2HpsedRhv7yu0su09JbSZoyY+UTzj6SzOT/R1+Hur4Dcxmdj6d5+fEW7L9I2g9XSssWPg3ho7Q1cangv47bT6uPaZ/KNd9Zl9qoZe/L1nZ/wAtT0dq5Pz+bKLzP+oroYe5DyHaXzV/VYbraol0E3QLoF0C6BdBF0EXQRdBBcg0lZNneTzbh1LTM80vDYwd6geGwiORkoF8hN+NiCD7VNZ2G6EoO0G4O0FbkPnPUZWud5LXO9Aug553YHl225O1aUsWZ1kGPnQbGhxOSLa1xHUVIs2jukLp3vjeBdjc2YddrH/zmKzrKG3xCYambpik90qZZU70OWaXVOspWu3H4zccM0kTvxVTNP3Xouza7ZvyUvDPHwefi98KpXrD0Gf4VvSf0dp5Yz+beuoht61f1Pw3kexPmo9JcdwHF5aKoiqYvCiPfNuQJGHY5h6CPXY8yo47TS28PV6rT11GOcdvH+j9HYPiUVVBHUQuzRytDm8RxaeBBuD1LqVtFo3h4LNitivNLdYfnjS94OIVxBuO6pto/aK5mXvy91oI201Inydp0Dd+baLzA9pXRw9yHju0fmb+rfhy2KT0HIJugm6CUE3QEEEoPJKDySgxq6XLG88B6udRboNI2ULSllwuCD72BQeQHM3bRw4dSyi2w+E9Sdth6VsiYlDnmLaN1etMtI6NgJuI3Zso6jw6FEwMSfA8UltmliiA36tpcT2lOEfaDRis+dVHsiZdTwwMpmiF/G1NS/oDmxj+UBNoG8wugZStyxBwG83c43PSpGVPiD7EWBBFiCLghBz7SBpbFI12wgWB5i0uFvZbsVTPXaHoeyssXvHmqd1S2elnaeTZYppDWVTI46mofMyLwGuygA2tc2G025zdZ2yWtG0q+HS4MNptSu0y1mYcR6VgscUM/DsfqqZrmU9TLCx+1zWSWaTxtzHpCzre1eUSr5dPgyzxXrEywM4J33LjxuST7SsdpbuOsQ7loXO5tBRtIItC3YRY8V08Xch4ftCYnU3mPNYmTFbFN9mvKD6Ncg9goPQKBdB7QQUHkhB5cEGNURXBA5+0IKjXaN1ocXU1SxreaOSJzmjqIdcLGawMYR4zF/hU04HOyZ0Z9Dh+KjgHl+kGIx+Hhk56Y3xPHqKjgHwOm07dhw+taeGqJ9icCXunxmtqHDLRzMaSLukswAdR2pFULRHTk7xZbB9O5UE9yBA7kCDyaMcEHh2HtPMg12J6K01S3LK0kXuLGyiYierPHktjnes7Nb/0BR+Rf/Lg/oWPu6+Td9sz/wCeXpuglGP8P+Vg9jU4K+TGdVmn+KX0boRR/qz2OI9inhjyR9oy/wCaX1boXR+Q7+LKPxThjyR77J5yyYNEKMEHVuNuM0xHoLlPDCJy3nxlvoaZrQAGgAbApa33awIPoGoPQCCUHoICD6IIKCEEEIPJag8liDyY0EGIII1SCNUEDVoGrQRq0DVoGrQNWgatA1aBqkE6pBIjQSGIPQagkNQTZBNkE2QTZAsg9oCCECyCLIGVBFkEWQMqBlQMqCLIGVAyoGVAyoGVAyoGVAyoJyoGVAsgnKgmyBZBNkCyAg9IBQQgICAghBCAgICAgICAgICAUBAQEEoCAEEoCAgBBKD/2Q==">
            <a:hlinkClick r:id="rId2"/>
          </p:cNvPr>
          <p:cNvSpPr>
            <a:spLocks noChangeAspect="1" noChangeArrowheads="1"/>
          </p:cNvSpPr>
          <p:nvPr/>
        </p:nvSpPr>
        <p:spPr bwMode="auto">
          <a:xfrm>
            <a:off x="53975" y="-2103438"/>
            <a:ext cx="4381500" cy="4381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98" y="2852936"/>
            <a:ext cx="3041454" cy="3041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1904" t="10784" r="11147" b="7707"/>
          <a:stretch/>
        </p:blipFill>
        <p:spPr bwMode="auto">
          <a:xfrm>
            <a:off x="5386164" y="2870676"/>
            <a:ext cx="2662448" cy="3006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3188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0552"/>
          <a:stretch/>
        </p:blipFill>
        <p:spPr>
          <a:xfrm>
            <a:off x="0" y="0"/>
            <a:ext cx="9154770" cy="5454952"/>
          </a:xfrm>
          <a:prstGeom prst="rect">
            <a:avLst/>
          </a:prstGeom>
        </p:spPr>
      </p:pic>
      <p:sp>
        <p:nvSpPr>
          <p:cNvPr id="4" name="Rectangle 3"/>
          <p:cNvSpPr/>
          <p:nvPr/>
        </p:nvSpPr>
        <p:spPr>
          <a:xfrm>
            <a:off x="0" y="620688"/>
            <a:ext cx="3707904" cy="864096"/>
          </a:xfrm>
          <a:prstGeom prst="rect">
            <a:avLst/>
          </a:prstGeom>
          <a:gradFill flip="none" rotWithShape="1">
            <a:gsLst>
              <a:gs pos="0">
                <a:srgbClr val="DC353F">
                  <a:alpha val="90000"/>
                </a:srgbClr>
              </a:gs>
              <a:gs pos="100000">
                <a:srgbClr val="AE2986">
                  <a:alpha val="90000"/>
                </a:srgb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79512" y="729086"/>
            <a:ext cx="3672408" cy="584775"/>
          </a:xfrm>
          <a:prstGeom prst="rect">
            <a:avLst/>
          </a:prstGeom>
          <a:noFill/>
        </p:spPr>
        <p:txBody>
          <a:bodyPr wrap="square" rtlCol="0">
            <a:spAutoFit/>
          </a:bodyPr>
          <a:lstStyle/>
          <a:p>
            <a:pPr algn="l"/>
            <a:r>
              <a:rPr lang="en-US" sz="3200" b="0" dirty="0" smtClean="0"/>
              <a:t>Plan </a:t>
            </a:r>
            <a:r>
              <a:rPr lang="en-US" sz="3200" b="0" dirty="0"/>
              <a:t>I</a:t>
            </a:r>
            <a:r>
              <a:rPr lang="en-US" sz="3200" b="0" dirty="0" smtClean="0"/>
              <a:t>nterventions</a:t>
            </a:r>
            <a:endParaRPr lang="en-US" sz="3200" b="0" dirty="0"/>
          </a:p>
        </p:txBody>
      </p:sp>
    </p:spTree>
    <p:extLst>
      <p:ext uri="{BB962C8B-B14F-4D97-AF65-F5344CB8AC3E}">
        <p14:creationId xmlns:p14="http://schemas.microsoft.com/office/powerpoint/2010/main" val="1494539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Two key areas to access</a:t>
            </a:r>
            <a:endParaRPr lang="en-GB" dirty="0">
              <a:solidFill>
                <a:schemeClr val="tx1"/>
              </a:solidFill>
            </a:endParaRPr>
          </a:p>
        </p:txBody>
      </p:sp>
      <p:sp>
        <p:nvSpPr>
          <p:cNvPr id="3" name="Content Placeholder 2"/>
          <p:cNvSpPr>
            <a:spLocks noGrp="1"/>
          </p:cNvSpPr>
          <p:nvPr>
            <p:ph idx="1"/>
          </p:nvPr>
        </p:nvSpPr>
        <p:spPr/>
        <p:txBody>
          <a:bodyPr/>
          <a:lstStyle/>
          <a:p>
            <a:r>
              <a:rPr lang="en-GB" dirty="0" smtClean="0">
                <a:solidFill>
                  <a:schemeClr val="tx1">
                    <a:lumMod val="75000"/>
                    <a:lumOff val="25000"/>
                  </a:schemeClr>
                </a:solidFill>
              </a:rPr>
              <a:t>Plan Intervention</a:t>
            </a:r>
          </a:p>
          <a:p>
            <a:r>
              <a:rPr lang="en-GB" dirty="0" smtClean="0">
                <a:solidFill>
                  <a:schemeClr val="tx1">
                    <a:lumMod val="75000"/>
                    <a:lumOff val="25000"/>
                  </a:schemeClr>
                </a:solidFill>
              </a:rPr>
              <a:t>Run Intervention</a:t>
            </a:r>
            <a:endParaRPr lang="en-GB" dirty="0">
              <a:solidFill>
                <a:schemeClr val="tx1">
                  <a:lumMod val="75000"/>
                  <a:lumOff val="25000"/>
                </a:schemeClr>
              </a:solidFill>
            </a:endParaRPr>
          </a:p>
          <a:p>
            <a:endParaRPr lang="en-GB" dirty="0"/>
          </a:p>
        </p:txBody>
      </p:sp>
      <p:pic>
        <p:nvPicPr>
          <p:cNvPr id="5" name="Picture 4"/>
          <p:cNvPicPr/>
          <p:nvPr/>
        </p:nvPicPr>
        <p:blipFill rotWithShape="1">
          <a:blip r:embed="rId2"/>
          <a:srcRect l="44579" r="36622" b="83811"/>
          <a:stretch/>
        </p:blipFill>
        <p:spPr bwMode="auto">
          <a:xfrm>
            <a:off x="931906" y="2996952"/>
            <a:ext cx="7280189" cy="2160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446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1"/>
                </a:solidFill>
              </a:rPr>
              <a:t>Plan Intervention - create and edit</a:t>
            </a:r>
            <a:endParaRPr lang="en-GB" i="1" dirty="0">
              <a:solidFill>
                <a:schemeClr val="tx1"/>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tx1">
                    <a:lumMod val="75000"/>
                    <a:lumOff val="25000"/>
                  </a:schemeClr>
                </a:solidFill>
              </a:rPr>
              <a:t>Focus | Interventions | Plan Intervention</a:t>
            </a:r>
          </a:p>
          <a:p>
            <a:r>
              <a:rPr lang="en-GB" dirty="0" smtClean="0">
                <a:solidFill>
                  <a:schemeClr val="tx1">
                    <a:lumMod val="75000"/>
                    <a:lumOff val="25000"/>
                  </a:schemeClr>
                </a:solidFill>
              </a:rPr>
              <a:t>Find existing and create new Interventions</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71124"/>
            <a:ext cx="7920880" cy="2867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9753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5167"/>
            <a:ext cx="8568952" cy="1143000"/>
          </a:xfrm>
        </p:spPr>
        <p:txBody>
          <a:bodyPr>
            <a:normAutofit/>
          </a:bodyPr>
          <a:lstStyle/>
          <a:p>
            <a:r>
              <a:rPr lang="en-GB" sz="3600" dirty="0" smtClean="0">
                <a:solidFill>
                  <a:schemeClr val="tx1"/>
                </a:solidFill>
              </a:rPr>
              <a:t>Plan Intervention – Intervention </a:t>
            </a:r>
            <a:r>
              <a:rPr lang="en-GB" sz="3600" dirty="0">
                <a:solidFill>
                  <a:schemeClr val="tx1"/>
                </a:solidFill>
              </a:rPr>
              <a:t>o</a:t>
            </a:r>
            <a:r>
              <a:rPr lang="en-GB" sz="3600" dirty="0" smtClean="0">
                <a:solidFill>
                  <a:schemeClr val="tx1"/>
                </a:solidFill>
              </a:rPr>
              <a:t>verview</a:t>
            </a:r>
            <a:endParaRPr lang="en-GB" sz="3600" dirty="0">
              <a:solidFill>
                <a:schemeClr val="tx1"/>
              </a:solidFill>
            </a:endParaRPr>
          </a:p>
        </p:txBody>
      </p:sp>
      <p:sp>
        <p:nvSpPr>
          <p:cNvPr id="5" name="Content Placeholder 4"/>
          <p:cNvSpPr>
            <a:spLocks noGrp="1"/>
          </p:cNvSpPr>
          <p:nvPr>
            <p:ph idx="1"/>
          </p:nvPr>
        </p:nvSpPr>
        <p:spPr/>
        <p:txBody>
          <a:bodyPr/>
          <a:lstStyle/>
          <a:p>
            <a:r>
              <a:rPr lang="en-GB" dirty="0" smtClean="0">
                <a:solidFill>
                  <a:schemeClr val="tx1">
                    <a:lumMod val="75000"/>
                    <a:lumOff val="25000"/>
                  </a:schemeClr>
                </a:solidFill>
              </a:rPr>
              <a:t>Enter general Intervention information once</a:t>
            </a:r>
          </a:p>
          <a:p>
            <a:r>
              <a:rPr lang="en-GB" dirty="0" smtClean="0">
                <a:solidFill>
                  <a:schemeClr val="tx1">
                    <a:lumMod val="75000"/>
                    <a:lumOff val="25000"/>
                  </a:schemeClr>
                </a:solidFill>
              </a:rPr>
              <a:t>Use many times</a:t>
            </a:r>
          </a:p>
          <a:p>
            <a:r>
              <a:rPr lang="en-GB" dirty="0" smtClean="0">
                <a:solidFill>
                  <a:schemeClr val="tx1">
                    <a:lumMod val="75000"/>
                    <a:lumOff val="25000"/>
                  </a:schemeClr>
                </a:solidFill>
              </a:rPr>
              <a:t>Group Interventions together</a:t>
            </a:r>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44" y="3370064"/>
            <a:ext cx="9264363"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362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1"/>
                </a:solidFill>
              </a:rPr>
              <a:t>Plan Intervention – Intervention </a:t>
            </a:r>
            <a:r>
              <a:rPr lang="en-GB" dirty="0">
                <a:solidFill>
                  <a:schemeClr val="tx1"/>
                </a:solidFill>
              </a:rPr>
              <a:t>d</a:t>
            </a:r>
            <a:r>
              <a:rPr lang="en-GB" dirty="0" smtClean="0">
                <a:solidFill>
                  <a:schemeClr val="tx1"/>
                </a:solidFill>
              </a:rPr>
              <a:t>ates</a:t>
            </a:r>
            <a:endParaRPr lang="en-GB" dirty="0">
              <a:solidFill>
                <a:schemeClr val="tx1"/>
              </a:solidFill>
            </a:endParaRPr>
          </a:p>
        </p:txBody>
      </p:sp>
      <p:sp>
        <p:nvSpPr>
          <p:cNvPr id="3" name="Content Placeholder 2"/>
          <p:cNvSpPr>
            <a:spLocks noGrp="1"/>
          </p:cNvSpPr>
          <p:nvPr>
            <p:ph idx="1"/>
          </p:nvPr>
        </p:nvSpPr>
        <p:spPr/>
        <p:txBody>
          <a:bodyPr/>
          <a:lstStyle/>
          <a:p>
            <a:r>
              <a:rPr lang="en-GB" dirty="0" smtClean="0">
                <a:solidFill>
                  <a:schemeClr val="tx1">
                    <a:lumMod val="75000"/>
                    <a:lumOff val="25000"/>
                  </a:schemeClr>
                </a:solidFill>
              </a:rPr>
              <a:t>Group all the times you carry out an Intervention together under an overview</a:t>
            </a:r>
          </a:p>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36912"/>
            <a:ext cx="8771884"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12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1"/>
                </a:solidFill>
              </a:rPr>
              <a:t>Plan Intervention – recording dates</a:t>
            </a:r>
            <a:endParaRPr lang="en-GB" dirty="0">
              <a:solidFill>
                <a:schemeClr val="tx1"/>
              </a:solidFill>
            </a:endParaRPr>
          </a:p>
        </p:txBody>
      </p:sp>
      <p:sp>
        <p:nvSpPr>
          <p:cNvPr id="3" name="Content Placeholder 2"/>
          <p:cNvSpPr>
            <a:spLocks noGrp="1"/>
          </p:cNvSpPr>
          <p:nvPr>
            <p:ph idx="1"/>
          </p:nvPr>
        </p:nvSpPr>
        <p:spPr/>
        <p:txBody>
          <a:bodyPr/>
          <a:lstStyle/>
          <a:p>
            <a:r>
              <a:rPr lang="en-GB" dirty="0" smtClean="0">
                <a:solidFill>
                  <a:schemeClr val="tx1"/>
                </a:solidFill>
              </a:rPr>
              <a:t>Add in information about the actual time periods over which you want to run the intervention</a:t>
            </a:r>
            <a:endParaRPr lang="en-GB" dirty="0">
              <a:solidFill>
                <a:schemeClr val="tx1"/>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 y="3284984"/>
            <a:ext cx="9182619"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2201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Plan Intervention – Add students</a:t>
            </a:r>
            <a:endParaRPr lang="en-GB" dirty="0">
              <a:solidFill>
                <a:schemeClr val="tx1"/>
              </a:solidFill>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27784" y="1340768"/>
            <a:ext cx="368152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3528" y="1988840"/>
            <a:ext cx="1296144" cy="461665"/>
          </a:xfrm>
          <a:prstGeom prst="rect">
            <a:avLst/>
          </a:prstGeom>
          <a:solidFill>
            <a:srgbClr val="92D050"/>
          </a:solidFill>
          <a:ln>
            <a:solidFill>
              <a:srgbClr val="00B050"/>
            </a:solidFill>
          </a:ln>
        </p:spPr>
        <p:txBody>
          <a:bodyPr wrap="square" rtlCol="0">
            <a:spAutoFit/>
          </a:bodyPr>
          <a:lstStyle/>
          <a:p>
            <a:r>
              <a:rPr lang="en-GB" sz="1200" dirty="0" smtClean="0">
                <a:solidFill>
                  <a:schemeClr val="tx1"/>
                </a:solidFill>
                <a:latin typeface="+mn-lt"/>
              </a:rPr>
              <a:t>Chosen groups</a:t>
            </a:r>
            <a:endParaRPr lang="en-GB" sz="1200" dirty="0">
              <a:solidFill>
                <a:schemeClr val="tx1"/>
              </a:solidFill>
              <a:latin typeface="+mn-lt"/>
            </a:endParaRPr>
          </a:p>
        </p:txBody>
      </p:sp>
      <p:cxnSp>
        <p:nvCxnSpPr>
          <p:cNvPr id="6" name="Straight Arrow Connector 5"/>
          <p:cNvCxnSpPr>
            <a:stCxn id="5" idx="3"/>
          </p:cNvCxnSpPr>
          <p:nvPr/>
        </p:nvCxnSpPr>
        <p:spPr>
          <a:xfrm>
            <a:off x="1619672" y="2219673"/>
            <a:ext cx="1296144" cy="921295"/>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23528" y="3279467"/>
            <a:ext cx="1800200" cy="830997"/>
          </a:xfrm>
          <a:prstGeom prst="rect">
            <a:avLst/>
          </a:prstGeom>
          <a:solidFill>
            <a:srgbClr val="92D050"/>
          </a:solidFill>
          <a:ln>
            <a:solidFill>
              <a:srgbClr val="00B050"/>
            </a:solidFill>
          </a:ln>
        </p:spPr>
        <p:txBody>
          <a:bodyPr wrap="square" rtlCol="0">
            <a:spAutoFit/>
          </a:bodyPr>
          <a:lstStyle/>
          <a:p>
            <a:r>
              <a:rPr lang="en-GB" sz="1200" dirty="0" smtClean="0">
                <a:solidFill>
                  <a:schemeClr val="tx1"/>
                </a:solidFill>
                <a:latin typeface="+mn-lt"/>
              </a:rPr>
              <a:t>Find individual students by searching for their Forename or Surname</a:t>
            </a:r>
            <a:endParaRPr lang="en-GB" sz="1200" dirty="0">
              <a:solidFill>
                <a:schemeClr val="tx1"/>
              </a:solidFill>
              <a:latin typeface="+mn-lt"/>
            </a:endParaRPr>
          </a:p>
        </p:txBody>
      </p:sp>
      <p:cxnSp>
        <p:nvCxnSpPr>
          <p:cNvPr id="9" name="Straight Arrow Connector 8"/>
          <p:cNvCxnSpPr>
            <a:stCxn id="8" idx="3"/>
          </p:cNvCxnSpPr>
          <p:nvPr/>
        </p:nvCxnSpPr>
        <p:spPr>
          <a:xfrm flipV="1">
            <a:off x="2123728" y="3602633"/>
            <a:ext cx="720080" cy="92333"/>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380312" y="3602632"/>
            <a:ext cx="1296144" cy="461665"/>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a:t>Filter </a:t>
            </a:r>
            <a:r>
              <a:rPr lang="en-GB" dirty="0" smtClean="0"/>
              <a:t>by </a:t>
            </a:r>
            <a:r>
              <a:rPr lang="en-GB" dirty="0"/>
              <a:t>Gender </a:t>
            </a:r>
          </a:p>
        </p:txBody>
      </p:sp>
      <p:sp>
        <p:nvSpPr>
          <p:cNvPr id="12" name="TextBox 11"/>
          <p:cNvSpPr txBox="1"/>
          <p:nvPr/>
        </p:nvSpPr>
        <p:spPr>
          <a:xfrm>
            <a:off x="6732240" y="4437112"/>
            <a:ext cx="1512168" cy="830997"/>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a:t>Click Apply to s</a:t>
            </a:r>
            <a:r>
              <a:rPr lang="en-GB" dirty="0" smtClean="0"/>
              <a:t>elect </a:t>
            </a:r>
            <a:r>
              <a:rPr lang="en-GB" dirty="0"/>
              <a:t>the students onto the </a:t>
            </a:r>
            <a:r>
              <a:rPr lang="en-GB" dirty="0" smtClean="0"/>
              <a:t>Intervention</a:t>
            </a:r>
            <a:endParaRPr lang="en-GB" dirty="0"/>
          </a:p>
        </p:txBody>
      </p:sp>
      <p:sp>
        <p:nvSpPr>
          <p:cNvPr id="14" name="TextBox 13"/>
          <p:cNvSpPr txBox="1"/>
          <p:nvPr/>
        </p:nvSpPr>
        <p:spPr>
          <a:xfrm>
            <a:off x="323528" y="4303387"/>
            <a:ext cx="1800200" cy="461665"/>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Tick to Select students </a:t>
            </a:r>
            <a:endParaRPr lang="en-GB" dirty="0"/>
          </a:p>
        </p:txBody>
      </p:sp>
      <p:sp>
        <p:nvSpPr>
          <p:cNvPr id="15" name="TextBox 14"/>
          <p:cNvSpPr txBox="1"/>
          <p:nvPr/>
        </p:nvSpPr>
        <p:spPr>
          <a:xfrm>
            <a:off x="611560" y="5089292"/>
            <a:ext cx="1512168"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Click ‘Select All’ or ‘Deselect All’ to bulk select</a:t>
            </a:r>
            <a:endParaRPr lang="en-GB" dirty="0"/>
          </a:p>
        </p:txBody>
      </p:sp>
      <p:cxnSp>
        <p:nvCxnSpPr>
          <p:cNvPr id="16" name="Straight Arrow Connector 15"/>
          <p:cNvCxnSpPr>
            <a:stCxn id="14" idx="3"/>
          </p:cNvCxnSpPr>
          <p:nvPr/>
        </p:nvCxnSpPr>
        <p:spPr>
          <a:xfrm flipV="1">
            <a:off x="2123728" y="4303387"/>
            <a:ext cx="648072" cy="230833"/>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5" idx="3"/>
          </p:cNvCxnSpPr>
          <p:nvPr/>
        </p:nvCxnSpPr>
        <p:spPr>
          <a:xfrm flipV="1">
            <a:off x="2123728" y="5157192"/>
            <a:ext cx="648072" cy="255266"/>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1" idx="1"/>
          </p:cNvCxnSpPr>
          <p:nvPr/>
        </p:nvCxnSpPr>
        <p:spPr>
          <a:xfrm flipH="1" flipV="1">
            <a:off x="4860032" y="3602634"/>
            <a:ext cx="2520280" cy="230831"/>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2" idx="1"/>
          </p:cNvCxnSpPr>
          <p:nvPr/>
        </p:nvCxnSpPr>
        <p:spPr>
          <a:xfrm flipH="1">
            <a:off x="5508104" y="4852611"/>
            <a:ext cx="1224136" cy="559847"/>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4994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507288" cy="1143000"/>
          </a:xfrm>
        </p:spPr>
        <p:txBody>
          <a:bodyPr>
            <a:normAutofit/>
          </a:bodyPr>
          <a:lstStyle/>
          <a:p>
            <a:r>
              <a:rPr lang="en-GB" dirty="0" smtClean="0">
                <a:solidFill>
                  <a:schemeClr val="tx1">
                    <a:lumMod val="75000"/>
                    <a:lumOff val="25000"/>
                  </a:schemeClr>
                </a:solidFill>
              </a:rPr>
              <a:t>Bulk update students </a:t>
            </a:r>
            <a:endParaRPr lang="en-GB" dirty="0">
              <a:solidFill>
                <a:schemeClr val="tx1">
                  <a:lumMod val="75000"/>
                  <a:lumOff val="25000"/>
                </a:schemeClr>
              </a:solidFill>
            </a:endParaRPr>
          </a:p>
        </p:txBody>
      </p:sp>
      <p:pic>
        <p:nvPicPr>
          <p:cNvPr id="5" name="Picture 4"/>
          <p:cNvPicPr>
            <a:picLocks noChangeAspect="1"/>
          </p:cNvPicPr>
          <p:nvPr/>
        </p:nvPicPr>
        <p:blipFill>
          <a:blip r:embed="rId2"/>
          <a:stretch>
            <a:fillRect/>
          </a:stretch>
        </p:blipFill>
        <p:spPr>
          <a:xfrm>
            <a:off x="1566478" y="1124744"/>
            <a:ext cx="6011045" cy="4643788"/>
          </a:xfrm>
          <a:prstGeom prst="rect">
            <a:avLst/>
          </a:prstGeom>
        </p:spPr>
      </p:pic>
      <p:sp>
        <p:nvSpPr>
          <p:cNvPr id="9" name="TextBox 8"/>
          <p:cNvSpPr txBox="1"/>
          <p:nvPr/>
        </p:nvSpPr>
        <p:spPr>
          <a:xfrm>
            <a:off x="107504" y="3789040"/>
            <a:ext cx="1584176" cy="1015663"/>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Tick the students that you wish to add the same Start Point, Target or</a:t>
            </a:r>
          </a:p>
          <a:p>
            <a:r>
              <a:rPr lang="en-GB" dirty="0" smtClean="0"/>
              <a:t>Facilitator to</a:t>
            </a:r>
            <a:endParaRPr lang="en-GB" dirty="0"/>
          </a:p>
        </p:txBody>
      </p:sp>
      <p:cxnSp>
        <p:nvCxnSpPr>
          <p:cNvPr id="11" name="Straight Arrow Connector 10"/>
          <p:cNvCxnSpPr>
            <a:stCxn id="9" idx="3"/>
          </p:cNvCxnSpPr>
          <p:nvPr/>
        </p:nvCxnSpPr>
        <p:spPr>
          <a:xfrm flipV="1">
            <a:off x="1691680" y="3068961"/>
            <a:ext cx="216024" cy="1227911"/>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5496" y="1340768"/>
            <a:ext cx="1584176" cy="830997"/>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Tick this box to select/deselect all the students in the grid</a:t>
            </a:r>
            <a:endParaRPr lang="en-GB" dirty="0"/>
          </a:p>
        </p:txBody>
      </p:sp>
      <p:cxnSp>
        <p:nvCxnSpPr>
          <p:cNvPr id="16" name="Straight Arrow Connector 15"/>
          <p:cNvCxnSpPr>
            <a:stCxn id="14" idx="2"/>
          </p:cNvCxnSpPr>
          <p:nvPr/>
        </p:nvCxnSpPr>
        <p:spPr>
          <a:xfrm>
            <a:off x="827584" y="2171765"/>
            <a:ext cx="972108" cy="249123"/>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236296" y="3313583"/>
            <a:ext cx="1512168" cy="1015663"/>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Click on ‘Bulk Edit’ to add in the information for the students</a:t>
            </a:r>
          </a:p>
          <a:p>
            <a:r>
              <a:rPr lang="en-GB" dirty="0" smtClean="0"/>
              <a:t>selected </a:t>
            </a:r>
            <a:endParaRPr lang="en-GB" dirty="0"/>
          </a:p>
        </p:txBody>
      </p:sp>
      <p:cxnSp>
        <p:nvCxnSpPr>
          <p:cNvPr id="21" name="Straight Arrow Connector 20"/>
          <p:cNvCxnSpPr>
            <a:stCxn id="19" idx="0"/>
          </p:cNvCxnSpPr>
          <p:nvPr/>
        </p:nvCxnSpPr>
        <p:spPr>
          <a:xfrm flipH="1" flipV="1">
            <a:off x="7380312" y="2708921"/>
            <a:ext cx="612068" cy="604662"/>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7497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Interventions?  How do they affect schools? </a:t>
            </a:r>
            <a:endParaRPr lang="en-GB" dirty="0"/>
          </a:p>
        </p:txBody>
      </p:sp>
      <p:sp>
        <p:nvSpPr>
          <p:cNvPr id="3" name="Text Placeholder 2"/>
          <p:cNvSpPr>
            <a:spLocks noGrp="1"/>
          </p:cNvSpPr>
          <p:nvPr>
            <p:ph type="body" sz="quarter" idx="10"/>
          </p:nvPr>
        </p:nvSpPr>
        <p:spPr/>
        <p:txBody>
          <a:bodyPr/>
          <a:lstStyle/>
          <a:p>
            <a:r>
              <a:rPr lang="en-GB" dirty="0" smtClean="0"/>
              <a:t>Interventions are anything that schools are doing above and beyond the national curriculum to help improve outcomes for their students.  </a:t>
            </a:r>
          </a:p>
          <a:p>
            <a:endParaRPr lang="en-GB" dirty="0"/>
          </a:p>
          <a:p>
            <a:r>
              <a:rPr lang="en-GB" dirty="0" smtClean="0"/>
              <a:t>Examples could be to improve grades, attendance, behaviour or general wellbeing.  </a:t>
            </a:r>
          </a:p>
          <a:p>
            <a:endParaRPr lang="en-GB" dirty="0"/>
          </a:p>
        </p:txBody>
      </p:sp>
    </p:spTree>
    <p:extLst>
      <p:ext uri="{BB962C8B-B14F-4D97-AF65-F5344CB8AC3E}">
        <p14:creationId xmlns:p14="http://schemas.microsoft.com/office/powerpoint/2010/main" val="393908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459921" y="2000474"/>
            <a:ext cx="7560840" cy="369332"/>
          </a:xfrm>
          <a:prstGeom prst="rect">
            <a:avLst/>
          </a:prstGeom>
          <a:noFill/>
        </p:spPr>
        <p:txBody>
          <a:bodyPr wrap="square" rtlCol="0">
            <a:spAutoFit/>
          </a:bodyPr>
          <a:lstStyle/>
          <a:p>
            <a:endParaRPr lang="en-GB" dirty="0"/>
          </a:p>
        </p:txBody>
      </p:sp>
      <p:sp>
        <p:nvSpPr>
          <p:cNvPr id="6" name="TextBox 5"/>
          <p:cNvSpPr txBox="1"/>
          <p:nvPr/>
        </p:nvSpPr>
        <p:spPr>
          <a:xfrm>
            <a:off x="6732240" y="2220204"/>
            <a:ext cx="2339752" cy="923330"/>
          </a:xfrm>
          <a:prstGeom prst="rect">
            <a:avLst/>
          </a:prstGeom>
          <a:noFill/>
        </p:spPr>
        <p:txBody>
          <a:bodyPr wrap="square" rtlCol="0">
            <a:spAutoFit/>
          </a:bodyPr>
          <a:lstStyle/>
          <a:p>
            <a:endParaRPr lang="en-GB" dirty="0" smtClean="0"/>
          </a:p>
          <a:p>
            <a:endParaRPr lang="en-GB" dirty="0"/>
          </a:p>
          <a:p>
            <a:r>
              <a:rPr lang="en-GB" dirty="0"/>
              <a:t> </a:t>
            </a:r>
            <a:endParaRPr lang="en-US" dirty="0"/>
          </a:p>
        </p:txBody>
      </p:sp>
      <p:pic>
        <p:nvPicPr>
          <p:cNvPr id="3" name="Picture 2"/>
          <p:cNvPicPr>
            <a:picLocks noChangeAspect="1"/>
          </p:cNvPicPr>
          <p:nvPr/>
        </p:nvPicPr>
        <p:blipFill>
          <a:blip r:embed="rId2"/>
          <a:stretch>
            <a:fillRect/>
          </a:stretch>
        </p:blipFill>
        <p:spPr>
          <a:xfrm>
            <a:off x="836246" y="1446174"/>
            <a:ext cx="7471509" cy="4071058"/>
          </a:xfrm>
          <a:prstGeom prst="rect">
            <a:avLst/>
          </a:prstGeom>
        </p:spPr>
      </p:pic>
      <p:sp>
        <p:nvSpPr>
          <p:cNvPr id="4" name="Title 3"/>
          <p:cNvSpPr>
            <a:spLocks noGrp="1"/>
          </p:cNvSpPr>
          <p:nvPr>
            <p:ph type="title"/>
          </p:nvPr>
        </p:nvSpPr>
        <p:spPr/>
        <p:txBody>
          <a:bodyPr/>
          <a:lstStyle/>
          <a:p>
            <a:r>
              <a:rPr lang="en-GB" dirty="0">
                <a:solidFill>
                  <a:schemeClr val="tx1"/>
                </a:solidFill>
              </a:rPr>
              <a:t> Bulk add detail to students</a:t>
            </a:r>
          </a:p>
        </p:txBody>
      </p:sp>
      <p:sp>
        <p:nvSpPr>
          <p:cNvPr id="7" name="TextBox 6"/>
          <p:cNvSpPr txBox="1"/>
          <p:nvPr/>
        </p:nvSpPr>
        <p:spPr>
          <a:xfrm>
            <a:off x="2123728" y="5083443"/>
            <a:ext cx="1512168" cy="830997"/>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Facilitators already added to the group can be assigned to individual students </a:t>
            </a:r>
            <a:endParaRPr lang="en-GB" dirty="0"/>
          </a:p>
        </p:txBody>
      </p:sp>
      <p:cxnSp>
        <p:nvCxnSpPr>
          <p:cNvPr id="8" name="Straight Arrow Connector 7"/>
          <p:cNvCxnSpPr/>
          <p:nvPr/>
        </p:nvCxnSpPr>
        <p:spPr>
          <a:xfrm flipH="1" flipV="1">
            <a:off x="2627784" y="4509120"/>
            <a:ext cx="252028" cy="574323"/>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264676" y="4149950"/>
            <a:ext cx="1699812"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Information added here will always overwrite any existing text </a:t>
            </a:r>
            <a:endParaRPr lang="en-GB" dirty="0"/>
          </a:p>
        </p:txBody>
      </p:sp>
      <p:cxnSp>
        <p:nvCxnSpPr>
          <p:cNvPr id="11" name="Straight Arrow Connector 10"/>
          <p:cNvCxnSpPr>
            <a:stCxn id="9" idx="0"/>
            <a:endCxn id="9" idx="0"/>
          </p:cNvCxnSpPr>
          <p:nvPr/>
        </p:nvCxnSpPr>
        <p:spPr>
          <a:xfrm>
            <a:off x="8114582" y="4149950"/>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488324" y="2497203"/>
            <a:ext cx="1512168"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Add in free text in this area to update all students selected</a:t>
            </a:r>
            <a:endParaRPr lang="en-GB" dirty="0"/>
          </a:p>
        </p:txBody>
      </p:sp>
      <p:cxnSp>
        <p:nvCxnSpPr>
          <p:cNvPr id="14" name="Straight Arrow Connector 13"/>
          <p:cNvCxnSpPr/>
          <p:nvPr/>
        </p:nvCxnSpPr>
        <p:spPr>
          <a:xfrm flipH="1" flipV="1">
            <a:off x="4067944" y="2000474"/>
            <a:ext cx="3420380" cy="819894"/>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3779912" y="2820368"/>
            <a:ext cx="3708412" cy="392608"/>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9323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459921" y="2000474"/>
            <a:ext cx="7560840" cy="369332"/>
          </a:xfrm>
          <a:prstGeom prst="rect">
            <a:avLst/>
          </a:prstGeom>
          <a:noFill/>
        </p:spPr>
        <p:txBody>
          <a:bodyPr wrap="square" rtlCol="0">
            <a:spAutoFit/>
          </a:bodyPr>
          <a:lstStyle/>
          <a:p>
            <a:endParaRPr lang="en-GB" dirty="0"/>
          </a:p>
        </p:txBody>
      </p:sp>
      <p:pic>
        <p:nvPicPr>
          <p:cNvPr id="4" name="Picture 3"/>
          <p:cNvPicPr>
            <a:picLocks noChangeAspect="1"/>
          </p:cNvPicPr>
          <p:nvPr/>
        </p:nvPicPr>
        <p:blipFill>
          <a:blip r:embed="rId2"/>
          <a:stretch>
            <a:fillRect/>
          </a:stretch>
        </p:blipFill>
        <p:spPr>
          <a:xfrm>
            <a:off x="1341803" y="982272"/>
            <a:ext cx="6460394" cy="4822992"/>
          </a:xfrm>
          <a:prstGeom prst="rect">
            <a:avLst/>
          </a:prstGeom>
        </p:spPr>
      </p:pic>
      <p:sp>
        <p:nvSpPr>
          <p:cNvPr id="3" name="Title 2"/>
          <p:cNvSpPr>
            <a:spLocks noGrp="1"/>
          </p:cNvSpPr>
          <p:nvPr>
            <p:ph type="title"/>
          </p:nvPr>
        </p:nvSpPr>
        <p:spPr>
          <a:xfrm>
            <a:off x="457200" y="44624"/>
            <a:ext cx="8229600" cy="1143000"/>
          </a:xfrm>
        </p:spPr>
        <p:txBody>
          <a:bodyPr/>
          <a:lstStyle/>
          <a:p>
            <a:r>
              <a:rPr lang="en-GB" dirty="0" smtClean="0">
                <a:solidFill>
                  <a:schemeClr val="tx1"/>
                </a:solidFill>
              </a:rPr>
              <a:t>Plan Intervention Screen </a:t>
            </a:r>
            <a:endParaRPr lang="en-GB" dirty="0">
              <a:solidFill>
                <a:schemeClr val="tx1"/>
              </a:solidFill>
            </a:endParaRPr>
          </a:p>
        </p:txBody>
      </p:sp>
      <p:sp>
        <p:nvSpPr>
          <p:cNvPr id="7" name="TextBox 6"/>
          <p:cNvSpPr txBox="1"/>
          <p:nvPr/>
        </p:nvSpPr>
        <p:spPr>
          <a:xfrm>
            <a:off x="150100" y="3284984"/>
            <a:ext cx="1512168" cy="1015663"/>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View ‘Start Point’ and ‘Target’ for each student when they are selected</a:t>
            </a:r>
            <a:endParaRPr lang="en-GB" dirty="0"/>
          </a:p>
        </p:txBody>
      </p:sp>
      <p:cxnSp>
        <p:nvCxnSpPr>
          <p:cNvPr id="8" name="Straight Arrow Connector 7"/>
          <p:cNvCxnSpPr>
            <a:endCxn id="7" idx="0"/>
          </p:cNvCxnSpPr>
          <p:nvPr/>
        </p:nvCxnSpPr>
        <p:spPr>
          <a:xfrm flipH="1">
            <a:off x="906184" y="2369806"/>
            <a:ext cx="713488" cy="915178"/>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7" idx="2"/>
          </p:cNvCxnSpPr>
          <p:nvPr/>
        </p:nvCxnSpPr>
        <p:spPr>
          <a:xfrm>
            <a:off x="906184" y="4300647"/>
            <a:ext cx="1145536" cy="280481"/>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2"/>
          </p:cNvCxnSpPr>
          <p:nvPr/>
        </p:nvCxnSpPr>
        <p:spPr>
          <a:xfrm>
            <a:off x="906184" y="4300647"/>
            <a:ext cx="3665816" cy="136465"/>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524328" y="1578944"/>
            <a:ext cx="1368152" cy="830997"/>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Facilitators can also be assigned to students here</a:t>
            </a:r>
            <a:endParaRPr lang="en-GB" dirty="0"/>
          </a:p>
        </p:txBody>
      </p:sp>
      <p:cxnSp>
        <p:nvCxnSpPr>
          <p:cNvPr id="15" name="Straight Arrow Connector 14"/>
          <p:cNvCxnSpPr/>
          <p:nvPr/>
        </p:nvCxnSpPr>
        <p:spPr>
          <a:xfrm flipH="1">
            <a:off x="6084168" y="1902109"/>
            <a:ext cx="1440160" cy="467697"/>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236296" y="3167266"/>
            <a:ext cx="1835696" cy="1200329"/>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The S and T in the indicator column, indicate that the ‘Start Point’ and ‘Target’ have been filled in for that student</a:t>
            </a:r>
            <a:endParaRPr lang="en-GB" dirty="0"/>
          </a:p>
        </p:txBody>
      </p:sp>
      <p:cxnSp>
        <p:nvCxnSpPr>
          <p:cNvPr id="18" name="Straight Arrow Connector 17"/>
          <p:cNvCxnSpPr>
            <a:stCxn id="16" idx="1"/>
          </p:cNvCxnSpPr>
          <p:nvPr/>
        </p:nvCxnSpPr>
        <p:spPr>
          <a:xfrm flipH="1" flipV="1">
            <a:off x="6804248" y="2827396"/>
            <a:ext cx="432048" cy="940035"/>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491880" y="5389765"/>
            <a:ext cx="1584176"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Facilitators can be assigned to the group here</a:t>
            </a:r>
            <a:endParaRPr lang="en-GB" dirty="0"/>
          </a:p>
        </p:txBody>
      </p:sp>
    </p:spTree>
    <p:extLst>
      <p:ext uri="{BB962C8B-B14F-4D97-AF65-F5344CB8AC3E}">
        <p14:creationId xmlns:p14="http://schemas.microsoft.com/office/powerpoint/2010/main" val="2405301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0987"/>
          <a:stretch/>
        </p:blipFill>
        <p:spPr>
          <a:xfrm>
            <a:off x="-2290" y="0"/>
            <a:ext cx="9143999" cy="5418667"/>
          </a:xfrm>
          <a:prstGeom prst="rect">
            <a:avLst/>
          </a:prstGeom>
        </p:spPr>
      </p:pic>
      <p:sp>
        <p:nvSpPr>
          <p:cNvPr id="4" name="Rectangle 3"/>
          <p:cNvSpPr/>
          <p:nvPr/>
        </p:nvSpPr>
        <p:spPr>
          <a:xfrm>
            <a:off x="-1" y="620688"/>
            <a:ext cx="4427985" cy="864096"/>
          </a:xfrm>
          <a:prstGeom prst="rect">
            <a:avLst/>
          </a:prstGeom>
          <a:gradFill flip="none" rotWithShape="1">
            <a:gsLst>
              <a:gs pos="0">
                <a:srgbClr val="DC353F">
                  <a:alpha val="90000"/>
                </a:srgbClr>
              </a:gs>
              <a:gs pos="100000">
                <a:srgbClr val="AE2986">
                  <a:alpha val="90000"/>
                </a:srgb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79512" y="729086"/>
            <a:ext cx="4248472" cy="584775"/>
          </a:xfrm>
          <a:prstGeom prst="rect">
            <a:avLst/>
          </a:prstGeom>
          <a:noFill/>
        </p:spPr>
        <p:txBody>
          <a:bodyPr wrap="square" rtlCol="0">
            <a:spAutoFit/>
          </a:bodyPr>
          <a:lstStyle/>
          <a:p>
            <a:pPr algn="l"/>
            <a:r>
              <a:rPr lang="en-US" sz="3200" b="0" dirty="0" smtClean="0"/>
              <a:t>Running Interventions</a:t>
            </a:r>
            <a:endParaRPr lang="en-US" sz="3200" b="0" dirty="0"/>
          </a:p>
        </p:txBody>
      </p:sp>
    </p:spTree>
    <p:extLst>
      <p:ext uri="{BB962C8B-B14F-4D97-AF65-F5344CB8AC3E}">
        <p14:creationId xmlns:p14="http://schemas.microsoft.com/office/powerpoint/2010/main" val="1736282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Run Intervention</a:t>
            </a:r>
            <a:endParaRPr lang="en-GB" dirty="0">
              <a:solidFill>
                <a:schemeClr val="tx1"/>
              </a:solidFill>
            </a:endParaRPr>
          </a:p>
        </p:txBody>
      </p:sp>
      <p:sp>
        <p:nvSpPr>
          <p:cNvPr id="5" name="Content Placeholder 4"/>
          <p:cNvSpPr>
            <a:spLocks noGrp="1"/>
          </p:cNvSpPr>
          <p:nvPr>
            <p:ph idx="1"/>
          </p:nvPr>
        </p:nvSpPr>
        <p:spPr>
          <a:xfrm>
            <a:off x="323528" y="1600201"/>
            <a:ext cx="8496944" cy="4525433"/>
          </a:xfrm>
        </p:spPr>
        <p:txBody>
          <a:bodyPr/>
          <a:lstStyle/>
          <a:p>
            <a:r>
              <a:rPr lang="en-GB" dirty="0" smtClean="0">
                <a:solidFill>
                  <a:schemeClr val="tx1">
                    <a:lumMod val="75000"/>
                    <a:lumOff val="25000"/>
                  </a:schemeClr>
                </a:solidFill>
              </a:rPr>
              <a:t>Quickly find Interventions you are associated to </a:t>
            </a:r>
          </a:p>
          <a:p>
            <a:endParaRPr lang="en-GB" dirty="0"/>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822" y="3061108"/>
            <a:ext cx="8086725"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528" y="2492895"/>
            <a:ext cx="1656184"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Newest Interventions show  </a:t>
            </a:r>
          </a:p>
          <a:p>
            <a:r>
              <a:rPr lang="en-GB" dirty="0" smtClean="0"/>
              <a:t>at the top</a:t>
            </a:r>
            <a:endParaRPr lang="en-GB" dirty="0"/>
          </a:p>
        </p:txBody>
      </p:sp>
      <p:cxnSp>
        <p:nvCxnSpPr>
          <p:cNvPr id="4" name="Straight Arrow Connector 3"/>
          <p:cNvCxnSpPr>
            <a:stCxn id="6" idx="2"/>
          </p:cNvCxnSpPr>
          <p:nvPr/>
        </p:nvCxnSpPr>
        <p:spPr>
          <a:xfrm>
            <a:off x="1151620" y="3139226"/>
            <a:ext cx="1836204" cy="1585917"/>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012158" y="2532290"/>
            <a:ext cx="2616387" cy="830997"/>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My Intervention shows just the Interventions to which the logged in user has been added as a Facilitator</a:t>
            </a:r>
            <a:endParaRPr lang="en-GB" dirty="0"/>
          </a:p>
        </p:txBody>
      </p:sp>
      <p:cxnSp>
        <p:nvCxnSpPr>
          <p:cNvPr id="9" name="Straight Arrow Connector 8"/>
          <p:cNvCxnSpPr>
            <a:stCxn id="8" idx="2"/>
          </p:cNvCxnSpPr>
          <p:nvPr/>
        </p:nvCxnSpPr>
        <p:spPr>
          <a:xfrm flipH="1">
            <a:off x="6516216" y="3363287"/>
            <a:ext cx="804136" cy="713785"/>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14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75000"/>
                    <a:lumOff val="25000"/>
                  </a:schemeClr>
                </a:solidFill>
              </a:rPr>
              <a:t>Run Intervention</a:t>
            </a:r>
            <a:endParaRPr lang="en-GB" dirty="0">
              <a:solidFill>
                <a:schemeClr val="tx1">
                  <a:lumMod val="75000"/>
                  <a:lumOff val="25000"/>
                </a:schemeClr>
              </a:solidFill>
            </a:endParaRPr>
          </a:p>
        </p:txBody>
      </p:sp>
      <p:sp>
        <p:nvSpPr>
          <p:cNvPr id="5" name="Content Placeholder 4"/>
          <p:cNvSpPr>
            <a:spLocks noGrp="1"/>
          </p:cNvSpPr>
          <p:nvPr>
            <p:ph idx="1"/>
          </p:nvPr>
        </p:nvSpPr>
        <p:spPr/>
        <p:txBody>
          <a:bodyPr/>
          <a:lstStyle/>
          <a:p>
            <a:r>
              <a:rPr lang="en-GB" dirty="0" smtClean="0">
                <a:solidFill>
                  <a:schemeClr val="tx1">
                    <a:lumMod val="75000"/>
                    <a:lumOff val="25000"/>
                  </a:schemeClr>
                </a:solidFill>
              </a:rPr>
              <a:t>Find all Interventions</a:t>
            </a:r>
          </a:p>
          <a:p>
            <a:endParaRPr lang="en-GB" dirty="0"/>
          </a:p>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2564904"/>
            <a:ext cx="810577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516216" y="2241738"/>
            <a:ext cx="1944216"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‘All Interventions’ will show all Interventions ever, regardless of Facilitator</a:t>
            </a:r>
            <a:endParaRPr lang="en-GB" dirty="0"/>
          </a:p>
        </p:txBody>
      </p:sp>
      <p:cxnSp>
        <p:nvCxnSpPr>
          <p:cNvPr id="4" name="Straight Arrow Connector 3"/>
          <p:cNvCxnSpPr/>
          <p:nvPr/>
        </p:nvCxnSpPr>
        <p:spPr>
          <a:xfrm flipH="1">
            <a:off x="6444208" y="2888069"/>
            <a:ext cx="1044116" cy="684947"/>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4900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Run Intervention</a:t>
            </a:r>
            <a:endParaRPr lang="en-GB" dirty="0">
              <a:solidFill>
                <a:schemeClr val="tx1"/>
              </a:solidFill>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5826"/>
          <a:stretch/>
        </p:blipFill>
        <p:spPr bwMode="auto">
          <a:xfrm>
            <a:off x="1866339" y="1196752"/>
            <a:ext cx="5678062"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9512" y="2132856"/>
            <a:ext cx="1224136" cy="1384995"/>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View all information added in the Plan screen, to understand the context of the Intervention</a:t>
            </a:r>
            <a:endParaRPr lang="en-GB" dirty="0"/>
          </a:p>
        </p:txBody>
      </p:sp>
      <p:cxnSp>
        <p:nvCxnSpPr>
          <p:cNvPr id="6" name="Straight Arrow Connector 5"/>
          <p:cNvCxnSpPr>
            <a:stCxn id="5" idx="3"/>
          </p:cNvCxnSpPr>
          <p:nvPr/>
        </p:nvCxnSpPr>
        <p:spPr>
          <a:xfrm flipV="1">
            <a:off x="1403648" y="2348880"/>
            <a:ext cx="720080" cy="476474"/>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236296" y="2348880"/>
            <a:ext cx="1296144"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To save space, this panel can be minimised </a:t>
            </a:r>
            <a:endParaRPr lang="en-GB" dirty="0"/>
          </a:p>
        </p:txBody>
      </p:sp>
      <p:cxnSp>
        <p:nvCxnSpPr>
          <p:cNvPr id="9" name="Straight Arrow Connector 8"/>
          <p:cNvCxnSpPr>
            <a:stCxn id="8" idx="0"/>
          </p:cNvCxnSpPr>
          <p:nvPr/>
        </p:nvCxnSpPr>
        <p:spPr>
          <a:xfrm flipH="1" flipV="1">
            <a:off x="7452320" y="1844824"/>
            <a:ext cx="432048" cy="504056"/>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5666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1"/>
                </a:solidFill>
              </a:rPr>
              <a:t>Run Intervention – record number of sessions</a:t>
            </a:r>
            <a:endParaRPr lang="en-GB" dirty="0">
              <a:solidFill>
                <a:schemeClr val="tx1"/>
              </a:solidFill>
            </a:endParaRPr>
          </a:p>
        </p:txBody>
      </p:sp>
      <p:grpSp>
        <p:nvGrpSpPr>
          <p:cNvPr id="5" name="Group 4"/>
          <p:cNvGrpSpPr/>
          <p:nvPr/>
        </p:nvGrpSpPr>
        <p:grpSpPr>
          <a:xfrm>
            <a:off x="899592" y="1556792"/>
            <a:ext cx="7488832" cy="4005534"/>
            <a:chOff x="899592" y="1556792"/>
            <a:chExt cx="7488832" cy="4005534"/>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7344818" cy="4005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308304" y="2708920"/>
              <a:ext cx="1080120" cy="288032"/>
            </a:xfrm>
            <a:prstGeom prst="ellipse">
              <a:avLst/>
            </a:prstGeom>
            <a:noFill/>
            <a:ln w="28575">
              <a:solidFill>
                <a:srgbClr val="CA005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 name="TextBox 5"/>
          <p:cNvSpPr txBox="1"/>
          <p:nvPr/>
        </p:nvSpPr>
        <p:spPr>
          <a:xfrm>
            <a:off x="143508" y="4797152"/>
            <a:ext cx="1548172" cy="1015663"/>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Tick as many students as have turned up to the Intervention on any given day</a:t>
            </a:r>
            <a:endParaRPr lang="en-GB" dirty="0"/>
          </a:p>
        </p:txBody>
      </p:sp>
      <p:cxnSp>
        <p:nvCxnSpPr>
          <p:cNvPr id="7" name="Straight Arrow Connector 6"/>
          <p:cNvCxnSpPr>
            <a:stCxn id="6" idx="0"/>
          </p:cNvCxnSpPr>
          <p:nvPr/>
        </p:nvCxnSpPr>
        <p:spPr>
          <a:xfrm flipV="1">
            <a:off x="917594" y="4365104"/>
            <a:ext cx="198022" cy="432048"/>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36612" y="1916832"/>
            <a:ext cx="1915108" cy="276999"/>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Tick to select/deselect all</a:t>
            </a:r>
            <a:endParaRPr lang="en-GB" dirty="0"/>
          </a:p>
        </p:txBody>
      </p:sp>
      <p:cxnSp>
        <p:nvCxnSpPr>
          <p:cNvPr id="10" name="Straight Arrow Connector 9"/>
          <p:cNvCxnSpPr/>
          <p:nvPr/>
        </p:nvCxnSpPr>
        <p:spPr>
          <a:xfrm>
            <a:off x="1115616" y="2193831"/>
            <a:ext cx="0" cy="443081"/>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236296" y="3645024"/>
            <a:ext cx="1512168"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Add one session to the session count for all students selected</a:t>
            </a:r>
            <a:endParaRPr lang="en-GB" dirty="0"/>
          </a:p>
        </p:txBody>
      </p:sp>
      <p:cxnSp>
        <p:nvCxnSpPr>
          <p:cNvPr id="13" name="Straight Arrow Connector 12"/>
          <p:cNvCxnSpPr/>
          <p:nvPr/>
        </p:nvCxnSpPr>
        <p:spPr>
          <a:xfrm flipH="1" flipV="1">
            <a:off x="7848364" y="2924944"/>
            <a:ext cx="144016" cy="72008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364088" y="1409000"/>
            <a:ext cx="2088232" cy="830997"/>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The number can also be changed manually for any given student, by typing in the ‘Sessions’ column </a:t>
            </a:r>
            <a:endParaRPr lang="en-GB" dirty="0"/>
          </a:p>
        </p:txBody>
      </p:sp>
      <p:cxnSp>
        <p:nvCxnSpPr>
          <p:cNvPr id="16" name="Straight Arrow Connector 15"/>
          <p:cNvCxnSpPr/>
          <p:nvPr/>
        </p:nvCxnSpPr>
        <p:spPr>
          <a:xfrm>
            <a:off x="6408204" y="2239997"/>
            <a:ext cx="0" cy="684947"/>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805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1">
                    <a:lumMod val="75000"/>
                    <a:lumOff val="25000"/>
                  </a:schemeClr>
                </a:solidFill>
              </a:rPr>
              <a:t>Run Intervention – add details</a:t>
            </a:r>
            <a:endParaRPr lang="en-GB" dirty="0">
              <a:solidFill>
                <a:schemeClr val="tx1">
                  <a:lumMod val="75000"/>
                  <a:lumOff val="25000"/>
                </a:schemeClr>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96752"/>
            <a:ext cx="6336704" cy="458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902" y="3212976"/>
            <a:ext cx="1512168" cy="1200329"/>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In this screen, it is also possible to add in the ‘End Point’ of a student – where they got to when the Intervention ended</a:t>
            </a:r>
            <a:endParaRPr lang="en-GB" dirty="0"/>
          </a:p>
        </p:txBody>
      </p:sp>
      <p:cxnSp>
        <p:nvCxnSpPr>
          <p:cNvPr id="5" name="Straight Arrow Connector 4"/>
          <p:cNvCxnSpPr>
            <a:stCxn id="4" idx="2"/>
          </p:cNvCxnSpPr>
          <p:nvPr/>
        </p:nvCxnSpPr>
        <p:spPr>
          <a:xfrm>
            <a:off x="791986" y="4413305"/>
            <a:ext cx="756084" cy="887903"/>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236296" y="4534090"/>
            <a:ext cx="1728192" cy="830997"/>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The ‘E’ in this column shows that the ‘End Point’ has been filled in for each student </a:t>
            </a:r>
            <a:endParaRPr lang="en-GB" dirty="0"/>
          </a:p>
        </p:txBody>
      </p:sp>
      <p:cxnSp>
        <p:nvCxnSpPr>
          <p:cNvPr id="8" name="Straight Arrow Connector 7"/>
          <p:cNvCxnSpPr>
            <a:stCxn id="7" idx="0"/>
          </p:cNvCxnSpPr>
          <p:nvPr/>
        </p:nvCxnSpPr>
        <p:spPr>
          <a:xfrm flipH="1" flipV="1">
            <a:off x="6588224" y="3933056"/>
            <a:ext cx="1512168" cy="601034"/>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344308" y="2276872"/>
            <a:ext cx="1604156"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It is also possible to Bulk enter the ‘End Point’ via this button</a:t>
            </a:r>
            <a:endParaRPr lang="en-GB" dirty="0"/>
          </a:p>
        </p:txBody>
      </p:sp>
      <p:cxnSp>
        <p:nvCxnSpPr>
          <p:cNvPr id="12" name="Straight Arrow Connector 11"/>
          <p:cNvCxnSpPr>
            <a:stCxn id="11" idx="0"/>
          </p:cNvCxnSpPr>
          <p:nvPr/>
        </p:nvCxnSpPr>
        <p:spPr>
          <a:xfrm flipH="1" flipV="1">
            <a:off x="7452320" y="1988840"/>
            <a:ext cx="694066" cy="288032"/>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7260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1"/>
                </a:solidFill>
              </a:rPr>
              <a:t>Run Intervention – </a:t>
            </a:r>
            <a:br>
              <a:rPr lang="en-GB" dirty="0" smtClean="0">
                <a:solidFill>
                  <a:schemeClr val="tx1"/>
                </a:solidFill>
              </a:rPr>
            </a:br>
            <a:r>
              <a:rPr lang="en-GB" dirty="0" smtClean="0">
                <a:solidFill>
                  <a:schemeClr val="tx1"/>
                </a:solidFill>
              </a:rPr>
              <a:t>Add details to students: Outcome</a:t>
            </a:r>
            <a:endParaRPr lang="en-GB" dirty="0">
              <a:solidFill>
                <a:schemeClr val="tx1"/>
              </a:solidFill>
            </a:endParaRPr>
          </a:p>
        </p:txBody>
      </p:sp>
      <p:pic>
        <p:nvPicPr>
          <p:cNvPr id="5" name="Picture 4"/>
          <p:cNvPicPr/>
          <p:nvPr/>
        </p:nvPicPr>
        <p:blipFill rotWithShape="1">
          <a:blip r:embed="rId2"/>
          <a:srcRect t="12558" r="70013" b="60930"/>
          <a:stretch/>
        </p:blipFill>
        <p:spPr bwMode="auto">
          <a:xfrm>
            <a:off x="323528" y="2204864"/>
            <a:ext cx="8496944" cy="2448272"/>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3815916" y="1772816"/>
            <a:ext cx="1512168"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It is possible to enter an Outcome via the Run screen. </a:t>
            </a:r>
            <a:endParaRPr lang="en-GB" dirty="0"/>
          </a:p>
        </p:txBody>
      </p:sp>
      <p:cxnSp>
        <p:nvCxnSpPr>
          <p:cNvPr id="6" name="Straight Arrow Connector 5"/>
          <p:cNvCxnSpPr/>
          <p:nvPr/>
        </p:nvCxnSpPr>
        <p:spPr>
          <a:xfrm>
            <a:off x="4572000" y="2419147"/>
            <a:ext cx="144016" cy="937845"/>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699792" y="4765348"/>
            <a:ext cx="1368152"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These options are defaults and can be customised </a:t>
            </a:r>
            <a:endParaRPr lang="en-GB" dirty="0"/>
          </a:p>
        </p:txBody>
      </p:sp>
      <p:cxnSp>
        <p:nvCxnSpPr>
          <p:cNvPr id="9" name="Straight Arrow Connector 8"/>
          <p:cNvCxnSpPr>
            <a:stCxn id="7" idx="3"/>
          </p:cNvCxnSpPr>
          <p:nvPr/>
        </p:nvCxnSpPr>
        <p:spPr>
          <a:xfrm flipV="1">
            <a:off x="4067944" y="4221088"/>
            <a:ext cx="576064" cy="867426"/>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732240" y="4437112"/>
            <a:ext cx="1800200"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The ‘Date of Outcome’ defaults to today’s date, but can be backdated too</a:t>
            </a:r>
            <a:endParaRPr lang="en-GB" dirty="0"/>
          </a:p>
        </p:txBody>
      </p:sp>
      <p:cxnSp>
        <p:nvCxnSpPr>
          <p:cNvPr id="12" name="Straight Arrow Connector 11"/>
          <p:cNvCxnSpPr>
            <a:stCxn id="10" idx="1"/>
          </p:cNvCxnSpPr>
          <p:nvPr/>
        </p:nvCxnSpPr>
        <p:spPr>
          <a:xfrm flipH="1" flipV="1">
            <a:off x="6228184" y="3933056"/>
            <a:ext cx="504056" cy="827222"/>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23528" y="4772938"/>
            <a:ext cx="1584176" cy="1015663"/>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The Outcome is designed to give the ability to compare different types of Interventions</a:t>
            </a:r>
            <a:endParaRPr lang="en-GB" dirty="0"/>
          </a:p>
        </p:txBody>
      </p:sp>
    </p:spTree>
    <p:extLst>
      <p:ext uri="{BB962C8B-B14F-4D97-AF65-F5344CB8AC3E}">
        <p14:creationId xmlns:p14="http://schemas.microsoft.com/office/powerpoint/2010/main" val="3496491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75000"/>
                    <a:lumOff val="25000"/>
                  </a:schemeClr>
                </a:solidFill>
              </a:rPr>
              <a:t>Update student </a:t>
            </a:r>
            <a:r>
              <a:rPr lang="en-GB" dirty="0">
                <a:solidFill>
                  <a:schemeClr val="tx1">
                    <a:lumMod val="75000"/>
                    <a:lumOff val="25000"/>
                  </a:schemeClr>
                </a:solidFill>
              </a:rPr>
              <a:t>d</a:t>
            </a:r>
            <a:r>
              <a:rPr lang="en-GB" dirty="0" smtClean="0">
                <a:solidFill>
                  <a:schemeClr val="tx1">
                    <a:lumMod val="75000"/>
                    <a:lumOff val="25000"/>
                  </a:schemeClr>
                </a:solidFill>
              </a:rPr>
              <a:t>etails in bulk</a:t>
            </a:r>
            <a:endParaRPr lang="en-GB" dirty="0">
              <a:solidFill>
                <a:schemeClr val="tx1">
                  <a:lumMod val="75000"/>
                  <a:lumOff val="25000"/>
                </a:schemeClr>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662113"/>
            <a:ext cx="8696325"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59632" y="4760277"/>
            <a:ext cx="2016224" cy="276999"/>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Highlight multiple students</a:t>
            </a:r>
            <a:endParaRPr lang="en-GB" dirty="0"/>
          </a:p>
        </p:txBody>
      </p:sp>
      <p:cxnSp>
        <p:nvCxnSpPr>
          <p:cNvPr id="5" name="Straight Arrow Connector 4"/>
          <p:cNvCxnSpPr/>
          <p:nvPr/>
        </p:nvCxnSpPr>
        <p:spPr>
          <a:xfrm flipH="1" flipV="1">
            <a:off x="1619672" y="3861048"/>
            <a:ext cx="648072" cy="899229"/>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4" idx="0"/>
          </p:cNvCxnSpPr>
          <p:nvPr/>
        </p:nvCxnSpPr>
        <p:spPr>
          <a:xfrm flipH="1" flipV="1">
            <a:off x="1619672" y="3140968"/>
            <a:ext cx="648072" cy="1619309"/>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403648" y="1338947"/>
            <a:ext cx="1512168" cy="461665"/>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Select/deselect all students in the grid</a:t>
            </a:r>
            <a:endParaRPr lang="en-GB" dirty="0"/>
          </a:p>
        </p:txBody>
      </p:sp>
      <p:cxnSp>
        <p:nvCxnSpPr>
          <p:cNvPr id="10" name="Straight Arrow Connector 9"/>
          <p:cNvCxnSpPr>
            <a:stCxn id="9" idx="1"/>
          </p:cNvCxnSpPr>
          <p:nvPr/>
        </p:nvCxnSpPr>
        <p:spPr>
          <a:xfrm flipH="1">
            <a:off x="539552" y="1569780"/>
            <a:ext cx="864096" cy="347052"/>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092280" y="2996952"/>
            <a:ext cx="1512168"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Click here to enter information for all students selected</a:t>
            </a:r>
            <a:endParaRPr lang="en-GB" dirty="0"/>
          </a:p>
        </p:txBody>
      </p:sp>
      <p:cxnSp>
        <p:nvCxnSpPr>
          <p:cNvPr id="13" name="Straight Arrow Connector 12"/>
          <p:cNvCxnSpPr/>
          <p:nvPr/>
        </p:nvCxnSpPr>
        <p:spPr>
          <a:xfrm flipV="1">
            <a:off x="7848364" y="2060848"/>
            <a:ext cx="396044" cy="936104"/>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24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attainment gap</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Over 1.4 million (21%) children aged 4-15 are eligible for free school meals in this country. They will start primary school behind their better-off classmates - and this attainment gap will increase throughout their schooling.</a:t>
            </a:r>
          </a:p>
          <a:p>
            <a:endParaRPr lang="en-GB" dirty="0" smtClean="0"/>
          </a:p>
          <a:p>
            <a:r>
              <a:rPr lang="en-GB" dirty="0" smtClean="0"/>
              <a:t>The </a:t>
            </a:r>
            <a:r>
              <a:rPr lang="en-GB" dirty="0" smtClean="0"/>
              <a:t>latest figures show just 37% of disadvantaged children achieved 5 good GCSEs, including English and Maths, compared to 63% of all other pupils. Children from poorer backgrounds do worse on average than their wealthier classmates whichever type of school they are in.</a:t>
            </a:r>
          </a:p>
          <a:p>
            <a:endParaRPr lang="en-GB" dirty="0" smtClean="0"/>
          </a:p>
          <a:p>
            <a:r>
              <a:rPr lang="en-GB" dirty="0" smtClean="0"/>
              <a:t>The </a:t>
            </a:r>
            <a:r>
              <a:rPr lang="en-GB" dirty="0" smtClean="0"/>
              <a:t>attainment gap between rich and poor pupils is particularly stark compared with other OECD countries.</a:t>
            </a:r>
          </a:p>
          <a:p>
            <a:endParaRPr lang="en-GB" dirty="0" smtClean="0"/>
          </a:p>
          <a:p>
            <a:r>
              <a:rPr lang="en-GB" dirty="0" smtClean="0"/>
              <a:t>Young </a:t>
            </a:r>
            <a:r>
              <a:rPr lang="en-GB" dirty="0" smtClean="0"/>
              <a:t>people with poor educational attainment are much more likely to end up not in education, employment or training (NEET).</a:t>
            </a:r>
          </a:p>
          <a:p>
            <a:pPr marL="0" indent="0">
              <a:buNone/>
            </a:pPr>
            <a:r>
              <a:rPr lang="en-GB" sz="1500" dirty="0" smtClean="0"/>
              <a:t>(Education Endowment Fund 2016)</a:t>
            </a:r>
            <a:endParaRPr lang="en-GB" sz="1500" dirty="0"/>
          </a:p>
        </p:txBody>
      </p:sp>
    </p:spTree>
    <p:extLst>
      <p:ext uri="{BB962C8B-B14F-4D97-AF65-F5344CB8AC3E}">
        <p14:creationId xmlns:p14="http://schemas.microsoft.com/office/powerpoint/2010/main" val="2426264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Update student details in bulk</a:t>
            </a:r>
            <a:endParaRPr lang="en-GB" dirty="0">
              <a:solidFill>
                <a:schemeClr val="tx1"/>
              </a:solidFill>
            </a:endParaRP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0788" y="1268760"/>
            <a:ext cx="604242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380312" y="2780928"/>
            <a:ext cx="1512168" cy="461665"/>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Add in details for selected students </a:t>
            </a:r>
            <a:endParaRPr lang="en-GB" dirty="0"/>
          </a:p>
        </p:txBody>
      </p:sp>
      <p:cxnSp>
        <p:nvCxnSpPr>
          <p:cNvPr id="5" name="Straight Arrow Connector 4"/>
          <p:cNvCxnSpPr/>
          <p:nvPr/>
        </p:nvCxnSpPr>
        <p:spPr>
          <a:xfrm flipH="1">
            <a:off x="5148064" y="3011760"/>
            <a:ext cx="2232248" cy="77728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4427984" y="3011760"/>
            <a:ext cx="2952328" cy="149736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4" idx="1"/>
          </p:cNvCxnSpPr>
          <p:nvPr/>
        </p:nvCxnSpPr>
        <p:spPr>
          <a:xfrm flipH="1">
            <a:off x="5652120" y="3011761"/>
            <a:ext cx="1728192" cy="1497359"/>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67544" y="4293096"/>
            <a:ext cx="1512168" cy="1015663"/>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All information added will overwrite any existing information for the students selected</a:t>
            </a:r>
            <a:endParaRPr lang="en-GB" dirty="0"/>
          </a:p>
        </p:txBody>
      </p:sp>
    </p:spTree>
    <p:extLst>
      <p:ext uri="{BB962C8B-B14F-4D97-AF65-F5344CB8AC3E}">
        <p14:creationId xmlns:p14="http://schemas.microsoft.com/office/powerpoint/2010/main" val="1532578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Update student </a:t>
            </a:r>
            <a:r>
              <a:rPr lang="en-US" dirty="0">
                <a:solidFill>
                  <a:schemeClr val="tx1">
                    <a:lumMod val="75000"/>
                    <a:lumOff val="25000"/>
                  </a:schemeClr>
                </a:solidFill>
              </a:rPr>
              <a:t>d</a:t>
            </a:r>
            <a:r>
              <a:rPr lang="en-US" dirty="0" smtClean="0">
                <a:solidFill>
                  <a:schemeClr val="tx1">
                    <a:lumMod val="75000"/>
                    <a:lumOff val="25000"/>
                  </a:schemeClr>
                </a:solidFill>
              </a:rPr>
              <a:t>etails in bulk </a:t>
            </a:r>
            <a:endParaRPr lang="en-US" dirty="0">
              <a:solidFill>
                <a:schemeClr val="tx1">
                  <a:lumMod val="75000"/>
                  <a:lumOff val="25000"/>
                </a:schemeClr>
              </a:solidFill>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229600" cy="3372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643063"/>
            <a:ext cx="8715375"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426851" y="2996952"/>
            <a:ext cx="1512168" cy="1015663"/>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These students now have End Points added, and the same Outcome and Date of Outcome</a:t>
            </a:r>
            <a:endParaRPr lang="en-GB" dirty="0"/>
          </a:p>
        </p:txBody>
      </p:sp>
      <p:cxnSp>
        <p:nvCxnSpPr>
          <p:cNvPr id="4" name="Straight Arrow Connector 3"/>
          <p:cNvCxnSpPr>
            <a:stCxn id="5" idx="1"/>
          </p:cNvCxnSpPr>
          <p:nvPr/>
        </p:nvCxnSpPr>
        <p:spPr>
          <a:xfrm flipH="1" flipV="1">
            <a:off x="5220072" y="3140968"/>
            <a:ext cx="2206779" cy="363816"/>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5" idx="1"/>
          </p:cNvCxnSpPr>
          <p:nvPr/>
        </p:nvCxnSpPr>
        <p:spPr>
          <a:xfrm flipH="1" flipV="1">
            <a:off x="6156176" y="3140968"/>
            <a:ext cx="1270675" cy="363816"/>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5" idx="0"/>
          </p:cNvCxnSpPr>
          <p:nvPr/>
        </p:nvCxnSpPr>
        <p:spPr>
          <a:xfrm flipH="1" flipV="1">
            <a:off x="7308304" y="2708920"/>
            <a:ext cx="874631" cy="288032"/>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819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View all details for a student</a:t>
            </a:r>
            <a:endParaRPr lang="en-US" dirty="0">
              <a:solidFill>
                <a:schemeClr val="tx1">
                  <a:lumMod val="75000"/>
                  <a:lumOff val="25000"/>
                </a:schemeClr>
              </a:solidFill>
            </a:endParaRP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6491" y="1268760"/>
            <a:ext cx="593101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2780928"/>
            <a:ext cx="1512168"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Click on any student to view/edit their details below.  </a:t>
            </a:r>
            <a:endParaRPr lang="en-GB" dirty="0"/>
          </a:p>
        </p:txBody>
      </p:sp>
      <p:cxnSp>
        <p:nvCxnSpPr>
          <p:cNvPr id="5" name="Straight Arrow Connector 4"/>
          <p:cNvCxnSpPr>
            <a:stCxn id="4" idx="0"/>
          </p:cNvCxnSpPr>
          <p:nvPr/>
        </p:nvCxnSpPr>
        <p:spPr>
          <a:xfrm flipV="1">
            <a:off x="935596" y="2564904"/>
            <a:ext cx="756084" cy="216024"/>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4" idx="2"/>
          </p:cNvCxnSpPr>
          <p:nvPr/>
        </p:nvCxnSpPr>
        <p:spPr>
          <a:xfrm>
            <a:off x="935596" y="3427259"/>
            <a:ext cx="684076" cy="1009853"/>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4745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1164"/>
          <a:stretch/>
        </p:blipFill>
        <p:spPr>
          <a:xfrm>
            <a:off x="2817" y="0"/>
            <a:ext cx="9144000" cy="5406571"/>
          </a:xfrm>
          <a:prstGeom prst="rect">
            <a:avLst/>
          </a:prstGeom>
        </p:spPr>
      </p:pic>
      <p:sp>
        <p:nvSpPr>
          <p:cNvPr id="4" name="Rectangle 3"/>
          <p:cNvSpPr/>
          <p:nvPr/>
        </p:nvSpPr>
        <p:spPr>
          <a:xfrm>
            <a:off x="0" y="620688"/>
            <a:ext cx="3347864" cy="864096"/>
          </a:xfrm>
          <a:prstGeom prst="rect">
            <a:avLst/>
          </a:prstGeom>
          <a:gradFill flip="none" rotWithShape="1">
            <a:gsLst>
              <a:gs pos="0">
                <a:srgbClr val="DC353F">
                  <a:alpha val="90000"/>
                </a:srgbClr>
              </a:gs>
              <a:gs pos="100000">
                <a:srgbClr val="AE2986">
                  <a:alpha val="90000"/>
                </a:srgb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79512" y="729086"/>
            <a:ext cx="3024336" cy="584776"/>
          </a:xfrm>
          <a:prstGeom prst="rect">
            <a:avLst/>
          </a:prstGeom>
          <a:noFill/>
        </p:spPr>
        <p:txBody>
          <a:bodyPr wrap="square" rtlCol="0">
            <a:spAutoFit/>
          </a:bodyPr>
          <a:lstStyle/>
          <a:p>
            <a:pPr algn="l"/>
            <a:r>
              <a:rPr lang="en-US" sz="3200" b="0" dirty="0" smtClean="0"/>
              <a:t>Reporting</a:t>
            </a:r>
            <a:endParaRPr lang="en-US" sz="3200" b="0" dirty="0"/>
          </a:p>
        </p:txBody>
      </p:sp>
    </p:spTree>
    <p:extLst>
      <p:ext uri="{BB962C8B-B14F-4D97-AF65-F5344CB8AC3E}">
        <p14:creationId xmlns:p14="http://schemas.microsoft.com/office/powerpoint/2010/main" val="22094956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75000"/>
                    <a:lumOff val="25000"/>
                  </a:schemeClr>
                </a:solidFill>
              </a:rPr>
              <a:t>Key reports</a:t>
            </a:r>
            <a:endParaRPr lang="en-GB" dirty="0">
              <a:solidFill>
                <a:schemeClr val="tx1">
                  <a:lumMod val="75000"/>
                  <a:lumOff val="25000"/>
                </a:schemeClr>
              </a:solidFill>
            </a:endParaRPr>
          </a:p>
        </p:txBody>
      </p:sp>
      <p:sp>
        <p:nvSpPr>
          <p:cNvPr id="3" name="Text Placeholder 2"/>
          <p:cNvSpPr>
            <a:spLocks noGrp="1"/>
          </p:cNvSpPr>
          <p:nvPr>
            <p:ph type="body" sz="quarter" idx="10"/>
          </p:nvPr>
        </p:nvSpPr>
        <p:spPr>
          <a:xfrm>
            <a:off x="467544" y="1412776"/>
            <a:ext cx="8424936" cy="4320481"/>
          </a:xfrm>
        </p:spPr>
        <p:txBody>
          <a:bodyPr>
            <a:normAutofit lnSpcReduction="10000"/>
          </a:bodyPr>
          <a:lstStyle/>
          <a:p>
            <a:pPr marL="342900" indent="-342900">
              <a:buFont typeface="Arial" panose="020B0604020202020204" pitchFamily="34" charset="0"/>
              <a:buChar char="•"/>
            </a:pPr>
            <a:r>
              <a:rPr lang="en-GB" sz="3200" dirty="0" smtClean="0">
                <a:solidFill>
                  <a:schemeClr val="accent5"/>
                </a:solidFill>
              </a:rPr>
              <a:t>Adding Interventions as group filter in Assessment </a:t>
            </a:r>
            <a:r>
              <a:rPr lang="en-GB" sz="3200" dirty="0">
                <a:solidFill>
                  <a:schemeClr val="accent5"/>
                </a:solidFill>
              </a:rPr>
              <a:t>M</a:t>
            </a:r>
            <a:r>
              <a:rPr lang="en-GB" sz="3200" dirty="0" smtClean="0">
                <a:solidFill>
                  <a:schemeClr val="accent5"/>
                </a:solidFill>
              </a:rPr>
              <a:t>anager</a:t>
            </a:r>
          </a:p>
          <a:p>
            <a:pPr marL="342900" indent="-342900">
              <a:buFont typeface="Arial" panose="020B0604020202020204" pitchFamily="34" charset="0"/>
              <a:buChar char="•"/>
            </a:pPr>
            <a:r>
              <a:rPr lang="en-GB" sz="3200" dirty="0" smtClean="0">
                <a:solidFill>
                  <a:schemeClr val="accent5"/>
                </a:solidFill>
              </a:rPr>
              <a:t>Adding Interventions to the reporting dictionary</a:t>
            </a:r>
          </a:p>
          <a:p>
            <a:pPr marL="342900" indent="-342900">
              <a:buFont typeface="Arial" panose="020B0604020202020204" pitchFamily="34" charset="0"/>
              <a:buChar char="•"/>
            </a:pPr>
            <a:r>
              <a:rPr lang="en-GB" sz="3200" dirty="0">
                <a:solidFill>
                  <a:schemeClr val="accent5"/>
                </a:solidFill>
              </a:rPr>
              <a:t>School Intervention Report</a:t>
            </a:r>
          </a:p>
          <a:p>
            <a:pPr marL="342900" indent="-342900">
              <a:buFont typeface="Arial" panose="020B0604020202020204" pitchFamily="34" charset="0"/>
              <a:buChar char="•"/>
            </a:pPr>
            <a:r>
              <a:rPr lang="en-GB" sz="3200" dirty="0">
                <a:solidFill>
                  <a:schemeClr val="accent5"/>
                </a:solidFill>
              </a:rPr>
              <a:t>Intervention Outcome Analysis</a:t>
            </a:r>
          </a:p>
          <a:p>
            <a:pPr marL="342900" indent="-342900">
              <a:buFont typeface="Arial" panose="020B0604020202020204" pitchFamily="34" charset="0"/>
              <a:buChar char="•"/>
            </a:pPr>
            <a:r>
              <a:rPr lang="en-GB" sz="3200" dirty="0" smtClean="0">
                <a:solidFill>
                  <a:schemeClr val="tx1"/>
                </a:solidFill>
              </a:rPr>
              <a:t>Interventions in SIMS Discover</a:t>
            </a:r>
          </a:p>
          <a:p>
            <a:pPr marL="342900" indent="-342900">
              <a:buFont typeface="Arial" panose="020B0604020202020204" pitchFamily="34" charset="0"/>
              <a:buChar char="•"/>
            </a:pPr>
            <a:r>
              <a:rPr lang="en-GB" sz="3200" dirty="0" smtClean="0">
                <a:solidFill>
                  <a:schemeClr val="tx1"/>
                </a:solidFill>
              </a:rPr>
              <a:t>Student Intervention Report</a:t>
            </a:r>
            <a:endParaRPr lang="en-GB" sz="3200" dirty="0">
              <a:solidFill>
                <a:schemeClr val="tx1"/>
              </a:solidFill>
            </a:endParaRPr>
          </a:p>
        </p:txBody>
      </p:sp>
    </p:spTree>
    <p:extLst>
      <p:ext uri="{BB962C8B-B14F-4D97-AF65-F5344CB8AC3E}">
        <p14:creationId xmlns:p14="http://schemas.microsoft.com/office/powerpoint/2010/main" val="17310793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5167"/>
            <a:ext cx="8856984" cy="1143000"/>
          </a:xfrm>
        </p:spPr>
        <p:txBody>
          <a:bodyPr>
            <a:normAutofit/>
          </a:bodyPr>
          <a:lstStyle/>
          <a:p>
            <a:r>
              <a:rPr lang="en-GB" dirty="0" smtClean="0">
                <a:solidFill>
                  <a:schemeClr val="tx1"/>
                </a:solidFill>
              </a:rPr>
              <a:t>Interventions in the Reporting Dictionary</a:t>
            </a:r>
            <a:endParaRPr lang="en-GB"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136555"/>
            <a:ext cx="5760640" cy="4599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5675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1"/>
                </a:solidFill>
              </a:rPr>
              <a:t>Interventions in the Reporting Dictionary</a:t>
            </a:r>
            <a:endParaRPr lang="en-GB" dirty="0">
              <a:solidFill>
                <a:schemeClr val="tx1"/>
              </a:solidFill>
            </a:endParaRPr>
          </a:p>
        </p:txBody>
      </p:sp>
      <p:pic>
        <p:nvPicPr>
          <p:cNvPr id="4" name="Picture 3"/>
          <p:cNvPicPr/>
          <p:nvPr/>
        </p:nvPicPr>
        <p:blipFill>
          <a:blip r:embed="rId2"/>
          <a:stretch>
            <a:fillRect/>
          </a:stretch>
        </p:blipFill>
        <p:spPr>
          <a:xfrm>
            <a:off x="1187624" y="1484784"/>
            <a:ext cx="6912768" cy="4320480"/>
          </a:xfrm>
          <a:prstGeom prst="rect">
            <a:avLst/>
          </a:prstGeom>
        </p:spPr>
      </p:pic>
    </p:spTree>
    <p:extLst>
      <p:ext uri="{BB962C8B-B14F-4D97-AF65-F5344CB8AC3E}">
        <p14:creationId xmlns:p14="http://schemas.microsoft.com/office/powerpoint/2010/main" val="2040341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Assessment Manager Marksheets</a:t>
            </a:r>
            <a:endParaRPr lang="en-GB"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27910"/>
            <a:ext cx="7164288" cy="5653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1799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609566"/>
            <a:ext cx="5472608" cy="312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solidFill>
                  <a:schemeClr val="tx1">
                    <a:lumMod val="75000"/>
                    <a:lumOff val="25000"/>
                  </a:schemeClr>
                </a:solidFill>
              </a:rPr>
              <a:t>School Intervention Report</a:t>
            </a:r>
            <a:endParaRPr lang="en-GB" dirty="0">
              <a:solidFill>
                <a:schemeClr val="tx1">
                  <a:lumMod val="75000"/>
                  <a:lumOff val="25000"/>
                </a:schemeClr>
              </a:solidFill>
            </a:endParaRPr>
          </a:p>
        </p:txBody>
      </p:sp>
      <p:sp>
        <p:nvSpPr>
          <p:cNvPr id="3" name="Content Placeholder 2"/>
          <p:cNvSpPr>
            <a:spLocks noGrp="1"/>
          </p:cNvSpPr>
          <p:nvPr>
            <p:ph idx="1"/>
          </p:nvPr>
        </p:nvSpPr>
        <p:spPr/>
        <p:txBody>
          <a:bodyPr/>
          <a:lstStyle/>
          <a:p>
            <a:r>
              <a:rPr lang="en-GB" dirty="0" smtClean="0">
                <a:solidFill>
                  <a:schemeClr val="tx1"/>
                </a:solidFill>
              </a:rPr>
              <a:t>Reports | Interventions | School Intervention Report</a:t>
            </a:r>
          </a:p>
          <a:p>
            <a:endParaRPr lang="en-GB" dirty="0">
              <a:solidFill>
                <a:schemeClr val="tx1"/>
              </a:solidFill>
            </a:endParaRPr>
          </a:p>
        </p:txBody>
      </p:sp>
      <p:sp>
        <p:nvSpPr>
          <p:cNvPr id="8" name="TextBox 7"/>
          <p:cNvSpPr txBox="1"/>
          <p:nvPr/>
        </p:nvSpPr>
        <p:spPr>
          <a:xfrm>
            <a:off x="7413679" y="3877693"/>
            <a:ext cx="1656184"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i="1" dirty="0" smtClean="0"/>
              <a:t>Understand exactly which students are on which interventions</a:t>
            </a:r>
            <a:endParaRPr lang="en-GB" i="1" dirty="0"/>
          </a:p>
        </p:txBody>
      </p:sp>
      <p:sp>
        <p:nvSpPr>
          <p:cNvPr id="9" name="TextBox 8"/>
          <p:cNvSpPr txBox="1"/>
          <p:nvPr/>
        </p:nvSpPr>
        <p:spPr>
          <a:xfrm>
            <a:off x="7596336" y="4941168"/>
            <a:ext cx="1290870"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See Intervention membership totals at a glance</a:t>
            </a:r>
            <a:endParaRPr lang="en-GB" dirty="0"/>
          </a:p>
        </p:txBody>
      </p:sp>
      <p:cxnSp>
        <p:nvCxnSpPr>
          <p:cNvPr id="6" name="Straight Arrow Connector 5"/>
          <p:cNvCxnSpPr>
            <a:stCxn id="9" idx="1"/>
          </p:cNvCxnSpPr>
          <p:nvPr/>
        </p:nvCxnSpPr>
        <p:spPr>
          <a:xfrm flipH="1">
            <a:off x="7020272" y="5264334"/>
            <a:ext cx="576064" cy="396914"/>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5497" y="3901056"/>
            <a:ext cx="1656184"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See the total number of sessions attended by students </a:t>
            </a:r>
            <a:endParaRPr lang="en-GB" dirty="0"/>
          </a:p>
        </p:txBody>
      </p:sp>
      <p:cxnSp>
        <p:nvCxnSpPr>
          <p:cNvPr id="10" name="Straight Arrow Connector 9"/>
          <p:cNvCxnSpPr>
            <a:stCxn id="12" idx="0"/>
          </p:cNvCxnSpPr>
          <p:nvPr/>
        </p:nvCxnSpPr>
        <p:spPr>
          <a:xfrm flipV="1">
            <a:off x="863589" y="2978514"/>
            <a:ext cx="2340259" cy="922542"/>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5497" y="2780928"/>
            <a:ext cx="1656183"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Export straight to Excel for any further analysis you might want</a:t>
            </a:r>
            <a:endParaRPr lang="en-GB" dirty="0"/>
          </a:p>
        </p:txBody>
      </p:sp>
      <p:cxnSp>
        <p:nvCxnSpPr>
          <p:cNvPr id="13" name="Straight Arrow Connector 12"/>
          <p:cNvCxnSpPr/>
          <p:nvPr/>
        </p:nvCxnSpPr>
        <p:spPr>
          <a:xfrm flipV="1">
            <a:off x="1691681" y="2852936"/>
            <a:ext cx="792087" cy="251158"/>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5497" y="4816460"/>
            <a:ext cx="1656184" cy="1015663"/>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Use Show/Hide or right click on ‘Students’ to add extra student identifiers.  These also export</a:t>
            </a:r>
            <a:endParaRPr lang="en-GB" dirty="0"/>
          </a:p>
        </p:txBody>
      </p:sp>
      <p:cxnSp>
        <p:nvCxnSpPr>
          <p:cNvPr id="17" name="Straight Arrow Connector 16"/>
          <p:cNvCxnSpPr/>
          <p:nvPr/>
        </p:nvCxnSpPr>
        <p:spPr>
          <a:xfrm flipV="1">
            <a:off x="1691681" y="4816460"/>
            <a:ext cx="1512167" cy="507832"/>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596336" y="2886035"/>
            <a:ext cx="1440160" cy="830997"/>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Edit the Intervention you are viewing directly from this button</a:t>
            </a:r>
            <a:endParaRPr lang="en-GB" dirty="0"/>
          </a:p>
        </p:txBody>
      </p:sp>
      <p:cxnSp>
        <p:nvCxnSpPr>
          <p:cNvPr id="24" name="Straight Arrow Connector 23"/>
          <p:cNvCxnSpPr>
            <a:stCxn id="27" idx="1"/>
          </p:cNvCxnSpPr>
          <p:nvPr/>
        </p:nvCxnSpPr>
        <p:spPr>
          <a:xfrm flipH="1" flipV="1">
            <a:off x="4139952" y="2852936"/>
            <a:ext cx="3456384" cy="448598"/>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987824" y="5832123"/>
            <a:ext cx="2232248" cy="461665"/>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Click on any column header to sort or filter by the within it</a:t>
            </a:r>
            <a:endParaRPr lang="en-GB" dirty="0"/>
          </a:p>
        </p:txBody>
      </p:sp>
      <p:cxnSp>
        <p:nvCxnSpPr>
          <p:cNvPr id="26" name="Straight Arrow Connector 25"/>
          <p:cNvCxnSpPr>
            <a:stCxn id="30" idx="0"/>
          </p:cNvCxnSpPr>
          <p:nvPr/>
        </p:nvCxnSpPr>
        <p:spPr>
          <a:xfrm flipH="1" flipV="1">
            <a:off x="3779912" y="4224221"/>
            <a:ext cx="324036" cy="1607902"/>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30" idx="0"/>
          </p:cNvCxnSpPr>
          <p:nvPr/>
        </p:nvCxnSpPr>
        <p:spPr>
          <a:xfrm flipV="1">
            <a:off x="4103948" y="4077072"/>
            <a:ext cx="756084" cy="1755051"/>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5737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School Intervention Report</a:t>
            </a:r>
            <a:endParaRPr lang="en-GB" dirty="0">
              <a:solidFill>
                <a:schemeClr val="tx1"/>
              </a:solidFill>
            </a:endParaRPr>
          </a:p>
        </p:txBody>
      </p:sp>
      <p:sp>
        <p:nvSpPr>
          <p:cNvPr id="3" name="Content Placeholder 2"/>
          <p:cNvSpPr>
            <a:spLocks noGrp="1"/>
          </p:cNvSpPr>
          <p:nvPr>
            <p:ph idx="1"/>
          </p:nvPr>
        </p:nvSpPr>
        <p:spPr/>
        <p:txBody>
          <a:bodyPr/>
          <a:lstStyle/>
          <a:p>
            <a:r>
              <a:rPr lang="en-GB" dirty="0" smtClean="0">
                <a:solidFill>
                  <a:schemeClr val="tx1"/>
                </a:solidFill>
              </a:rPr>
              <a:t>Choose different options to filter the report by, to understand the detail of what is happening in school</a:t>
            </a:r>
            <a:endParaRPr lang="en-GB"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38" y="3424783"/>
            <a:ext cx="732472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552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EEF Teaching &amp; Learning Toolkit</a:t>
            </a:r>
            <a:endParaRPr lang="en-GB" dirty="0"/>
          </a:p>
        </p:txBody>
      </p:sp>
      <p:pic>
        <p:nvPicPr>
          <p:cNvPr id="4" name="Picture 3"/>
          <p:cNvPicPr>
            <a:picLocks noChangeAspect="1"/>
          </p:cNvPicPr>
          <p:nvPr/>
        </p:nvPicPr>
        <p:blipFill>
          <a:blip r:embed="rId3"/>
          <a:stretch>
            <a:fillRect/>
          </a:stretch>
        </p:blipFill>
        <p:spPr>
          <a:xfrm>
            <a:off x="827584" y="1197744"/>
            <a:ext cx="7133311" cy="4752528"/>
          </a:xfrm>
          <a:prstGeom prst="rect">
            <a:avLst/>
          </a:prstGeom>
        </p:spPr>
      </p:pic>
    </p:spTree>
    <p:extLst>
      <p:ext uri="{BB962C8B-B14F-4D97-AF65-F5344CB8AC3E}">
        <p14:creationId xmlns:p14="http://schemas.microsoft.com/office/powerpoint/2010/main" val="962450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1">
                    <a:lumMod val="75000"/>
                    <a:lumOff val="25000"/>
                  </a:schemeClr>
                </a:solidFill>
                <a:latin typeface="Trebuchet MS" panose="020B0603020202020204" pitchFamily="34" charset="0"/>
              </a:rPr>
              <a:t>Intervention Outcome Analysis</a:t>
            </a:r>
            <a:endParaRPr lang="en-GB" dirty="0">
              <a:solidFill>
                <a:schemeClr val="tx1">
                  <a:lumMod val="75000"/>
                  <a:lumOff val="25000"/>
                </a:schemeClr>
              </a:solidFill>
              <a:latin typeface="Trebuchet MS" panose="020B0603020202020204" pitchFamily="34" charset="0"/>
            </a:endParaRPr>
          </a:p>
        </p:txBody>
      </p:sp>
      <p:sp>
        <p:nvSpPr>
          <p:cNvPr id="3" name="Content Placeholder 2"/>
          <p:cNvSpPr>
            <a:spLocks noGrp="1"/>
          </p:cNvSpPr>
          <p:nvPr>
            <p:ph idx="1"/>
          </p:nvPr>
        </p:nvSpPr>
        <p:spPr/>
        <p:txBody>
          <a:bodyPr/>
          <a:lstStyle/>
          <a:p>
            <a:r>
              <a:rPr lang="en-GB" dirty="0" smtClean="0">
                <a:solidFill>
                  <a:schemeClr val="tx1"/>
                </a:solidFill>
              </a:rPr>
              <a:t>Reports | Interventions | Intervention Outcome Analysis Report</a:t>
            </a:r>
            <a:endParaRPr lang="en-GB"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76" y="3119799"/>
            <a:ext cx="8604448" cy="2181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484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Intervention Outcome Analysis</a:t>
            </a:r>
            <a:endParaRPr lang="en-GB" dirty="0">
              <a:solidFill>
                <a:schemeClr val="tx1"/>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88840"/>
            <a:ext cx="8229600" cy="311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67490" y="5616770"/>
            <a:ext cx="2304256" cy="830997"/>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Expand any Intervention to see the Outcomes given to individual students within the Intervention</a:t>
            </a:r>
            <a:endParaRPr lang="en-GB" dirty="0"/>
          </a:p>
        </p:txBody>
      </p:sp>
      <p:cxnSp>
        <p:nvCxnSpPr>
          <p:cNvPr id="6" name="Straight Arrow Connector 5"/>
          <p:cNvCxnSpPr/>
          <p:nvPr/>
        </p:nvCxnSpPr>
        <p:spPr>
          <a:xfrm flipH="1" flipV="1">
            <a:off x="611560" y="2924944"/>
            <a:ext cx="2708058" cy="2691826"/>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873624" y="1253951"/>
            <a:ext cx="1656184" cy="1015663"/>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See the total number of students receiving each Outcome within an Intervention</a:t>
            </a:r>
            <a:endParaRPr lang="en-GB" dirty="0"/>
          </a:p>
        </p:txBody>
      </p:sp>
      <p:cxnSp>
        <p:nvCxnSpPr>
          <p:cNvPr id="9" name="Straight Arrow Connector 8"/>
          <p:cNvCxnSpPr>
            <a:stCxn id="8" idx="2"/>
          </p:cNvCxnSpPr>
          <p:nvPr/>
        </p:nvCxnSpPr>
        <p:spPr>
          <a:xfrm>
            <a:off x="4701716" y="2269614"/>
            <a:ext cx="86308" cy="439306"/>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2"/>
          </p:cNvCxnSpPr>
          <p:nvPr/>
        </p:nvCxnSpPr>
        <p:spPr>
          <a:xfrm>
            <a:off x="4701716" y="2269614"/>
            <a:ext cx="590364" cy="462388"/>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796136" y="1268760"/>
            <a:ext cx="1656184" cy="1015663"/>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See the percentage of students receiving each Outcome within an Intervention</a:t>
            </a:r>
            <a:endParaRPr lang="en-GB" dirty="0"/>
          </a:p>
        </p:txBody>
      </p:sp>
      <p:cxnSp>
        <p:nvCxnSpPr>
          <p:cNvPr id="14" name="Straight Arrow Connector 13"/>
          <p:cNvCxnSpPr/>
          <p:nvPr/>
        </p:nvCxnSpPr>
        <p:spPr>
          <a:xfrm flipH="1">
            <a:off x="6466369" y="2099757"/>
            <a:ext cx="130206" cy="632245"/>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3" idx="2"/>
          </p:cNvCxnSpPr>
          <p:nvPr/>
        </p:nvCxnSpPr>
        <p:spPr>
          <a:xfrm>
            <a:off x="6624228" y="2284423"/>
            <a:ext cx="396044" cy="417092"/>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596336" y="1268760"/>
            <a:ext cx="1512168" cy="830997"/>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Any students without an Outcome show here</a:t>
            </a:r>
            <a:endParaRPr lang="en-GB" dirty="0"/>
          </a:p>
        </p:txBody>
      </p:sp>
      <p:cxnSp>
        <p:nvCxnSpPr>
          <p:cNvPr id="25" name="Straight Arrow Connector 24"/>
          <p:cNvCxnSpPr>
            <a:stCxn id="24" idx="2"/>
          </p:cNvCxnSpPr>
          <p:nvPr/>
        </p:nvCxnSpPr>
        <p:spPr>
          <a:xfrm flipH="1">
            <a:off x="8244408" y="2099757"/>
            <a:ext cx="108012" cy="32026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788024" y="5365665"/>
            <a:ext cx="1678345" cy="1200329"/>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See the total number of students receiving each Outcome across all Interventions in the date range</a:t>
            </a:r>
            <a:endParaRPr lang="en-GB" dirty="0"/>
          </a:p>
        </p:txBody>
      </p:sp>
      <p:cxnSp>
        <p:nvCxnSpPr>
          <p:cNvPr id="4096" name="Straight Arrow Connector 4095"/>
          <p:cNvCxnSpPr>
            <a:stCxn id="31" idx="0"/>
          </p:cNvCxnSpPr>
          <p:nvPr/>
        </p:nvCxnSpPr>
        <p:spPr>
          <a:xfrm flipH="1" flipV="1">
            <a:off x="5364089" y="5013177"/>
            <a:ext cx="263108" cy="352488"/>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4099" name="Straight Arrow Connector 4098"/>
          <p:cNvCxnSpPr>
            <a:stCxn id="31" idx="0"/>
          </p:cNvCxnSpPr>
          <p:nvPr/>
        </p:nvCxnSpPr>
        <p:spPr>
          <a:xfrm flipV="1">
            <a:off x="5627197" y="5013177"/>
            <a:ext cx="456971" cy="352488"/>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395304" y="1270501"/>
            <a:ext cx="1245257"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Edit any Intervention via this button</a:t>
            </a:r>
            <a:endParaRPr lang="en-GB" dirty="0"/>
          </a:p>
        </p:txBody>
      </p:sp>
      <p:cxnSp>
        <p:nvCxnSpPr>
          <p:cNvPr id="4101" name="Straight Arrow Connector 4100"/>
          <p:cNvCxnSpPr>
            <a:stCxn id="36" idx="2"/>
          </p:cNvCxnSpPr>
          <p:nvPr/>
        </p:nvCxnSpPr>
        <p:spPr>
          <a:xfrm flipH="1">
            <a:off x="1536862" y="1916832"/>
            <a:ext cx="1481071" cy="25705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92138" y="1270501"/>
            <a:ext cx="1775352" cy="830997"/>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Export to Excel – exactly as the screen shows at the point of export</a:t>
            </a:r>
            <a:endParaRPr lang="en-GB" dirty="0"/>
          </a:p>
        </p:txBody>
      </p:sp>
      <p:cxnSp>
        <p:nvCxnSpPr>
          <p:cNvPr id="4103" name="Straight Arrow Connector 4102"/>
          <p:cNvCxnSpPr>
            <a:stCxn id="39" idx="2"/>
          </p:cNvCxnSpPr>
          <p:nvPr/>
        </p:nvCxnSpPr>
        <p:spPr>
          <a:xfrm flipH="1">
            <a:off x="611560" y="2101498"/>
            <a:ext cx="668254" cy="66057"/>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4109" name="Straight Arrow Connector 4108"/>
          <p:cNvCxnSpPr>
            <a:stCxn id="5" idx="0"/>
          </p:cNvCxnSpPr>
          <p:nvPr/>
        </p:nvCxnSpPr>
        <p:spPr>
          <a:xfrm flipH="1" flipV="1">
            <a:off x="611560" y="4437112"/>
            <a:ext cx="2708058" cy="1179658"/>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6543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Discover and Interventions</a:t>
            </a:r>
            <a:endParaRPr lang="en-GB" dirty="0"/>
          </a:p>
        </p:txBody>
      </p:sp>
      <p:sp>
        <p:nvSpPr>
          <p:cNvPr id="3" name="Content Placeholder 2"/>
          <p:cNvSpPr>
            <a:spLocks noGrp="1"/>
          </p:cNvSpPr>
          <p:nvPr>
            <p:ph idx="1"/>
          </p:nvPr>
        </p:nvSpPr>
        <p:spPr/>
        <p:txBody>
          <a:bodyPr/>
          <a:lstStyle/>
          <a:p>
            <a:r>
              <a:rPr lang="en-GB" dirty="0" smtClean="0"/>
              <a:t>Identify students using Discover</a:t>
            </a:r>
          </a:p>
          <a:p>
            <a:endParaRPr lang="en-GB" dirty="0" smtClean="0"/>
          </a:p>
          <a:p>
            <a:r>
              <a:rPr lang="en-GB" dirty="0" smtClean="0"/>
              <a:t>Create Discover groups </a:t>
            </a:r>
          </a:p>
          <a:p>
            <a:endParaRPr lang="en-GB" dirty="0"/>
          </a:p>
          <a:p>
            <a:r>
              <a:rPr lang="en-GB" dirty="0" smtClean="0"/>
              <a:t>Add students from Discover group to Interventions</a:t>
            </a:r>
          </a:p>
          <a:p>
            <a:endParaRPr lang="en-GB" dirty="0"/>
          </a:p>
          <a:p>
            <a:r>
              <a:rPr lang="en-GB" dirty="0" smtClean="0"/>
              <a:t>Filter Discover graphs of achievement over time by Interventions </a:t>
            </a:r>
          </a:p>
          <a:p>
            <a:endParaRPr lang="en-GB" dirty="0"/>
          </a:p>
          <a:p>
            <a:r>
              <a:rPr lang="en-GB" dirty="0" smtClean="0"/>
              <a:t>Record outcome and success in </a:t>
            </a:r>
            <a:r>
              <a:rPr lang="en-GB" smtClean="0"/>
              <a:t>Interventions module </a:t>
            </a:r>
            <a:endParaRPr lang="en-GB"/>
          </a:p>
        </p:txBody>
      </p:sp>
    </p:spTree>
    <p:extLst>
      <p:ext uri="{BB962C8B-B14F-4D97-AF65-F5344CB8AC3E}">
        <p14:creationId xmlns:p14="http://schemas.microsoft.com/office/powerpoint/2010/main" val="3142465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7768"/>
            <a:ext cx="8892480" cy="1143000"/>
          </a:xfrm>
        </p:spPr>
        <p:txBody>
          <a:bodyPr>
            <a:normAutofit/>
          </a:bodyPr>
          <a:lstStyle/>
          <a:p>
            <a:r>
              <a:rPr lang="en-GB" dirty="0">
                <a:latin typeface="Trebuchet MS" panose="020B0603020202020204" pitchFamily="34" charset="0"/>
              </a:rPr>
              <a:t>Report on I</a:t>
            </a:r>
            <a:r>
              <a:rPr lang="en-GB" dirty="0" smtClean="0">
                <a:latin typeface="Trebuchet MS" panose="020B0603020202020204" pitchFamily="34" charset="0"/>
              </a:rPr>
              <a:t>ntervention Overview effectiveness in Discover </a:t>
            </a:r>
            <a:endParaRPr lang="en-GB" dirty="0"/>
          </a:p>
        </p:txBody>
      </p:sp>
      <p:pic>
        <p:nvPicPr>
          <p:cNvPr id="1026" name="Picture 10" descr="https://i.gyazo.com/74c2eb98ca136d96784535be96f3186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99" y="1700808"/>
            <a:ext cx="6453459"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descr="https://i.gyazo.com/b9cf64b7cc3d30f4942cd74325d33fe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850" y="908720"/>
            <a:ext cx="5951733"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43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Report on Intervention Effectiveness in Discover </a:t>
            </a:r>
            <a:endParaRPr lang="en-GB" dirty="0"/>
          </a:p>
        </p:txBody>
      </p:sp>
      <p:pic>
        <p:nvPicPr>
          <p:cNvPr id="2050" name="Picture 8" descr="https://i.gyazo.com/1d36a573528b438831a3b200ba80f66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6582450" cy="41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https://i.gyazo.com/50ea9f7feb3545ac6f9b1eb9f92b4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836712"/>
            <a:ext cx="6325873" cy="476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62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next? </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dirty="0" smtClean="0"/>
              <a:t>Pilot in Autumn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Documentation and starter packs will be available on </a:t>
            </a:r>
            <a:r>
              <a:rPr lang="en-GB" dirty="0" err="1" smtClean="0"/>
              <a:t>MyAccount</a:t>
            </a:r>
            <a:endParaRPr lang="en-GB" dirty="0" smtClean="0"/>
          </a:p>
          <a:p>
            <a:pPr marL="1143000" lvl="1"/>
            <a:r>
              <a:rPr lang="en-GB" dirty="0" smtClean="0"/>
              <a:t>This will include a number of presentations and video resources on how to use the Interventions module</a:t>
            </a:r>
          </a:p>
          <a:p>
            <a:pPr marL="1143000" lvl="1"/>
            <a:r>
              <a:rPr lang="en-GB" dirty="0" smtClean="0"/>
              <a:t>There will also be information on how Interventions helps schools </a:t>
            </a:r>
          </a:p>
        </p:txBody>
      </p:sp>
    </p:spTree>
    <p:extLst>
      <p:ext uri="{BB962C8B-B14F-4D97-AF65-F5344CB8AC3E}">
        <p14:creationId xmlns:p14="http://schemas.microsoft.com/office/powerpoint/2010/main" val="2461904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next?</a:t>
            </a:r>
            <a:endParaRPr lang="en-GB" dirty="0"/>
          </a:p>
        </p:txBody>
      </p:sp>
      <p:sp>
        <p:nvSpPr>
          <p:cNvPr id="3" name="Content Placeholder 2"/>
          <p:cNvSpPr>
            <a:spLocks noGrp="1"/>
          </p:cNvSpPr>
          <p:nvPr>
            <p:ph idx="1"/>
          </p:nvPr>
        </p:nvSpPr>
        <p:spPr>
          <a:xfrm>
            <a:off x="457200" y="1340768"/>
            <a:ext cx="8229600" cy="4608512"/>
          </a:xfrm>
        </p:spPr>
        <p:txBody>
          <a:bodyPr>
            <a:normAutofit fontScale="92500"/>
          </a:bodyPr>
          <a:lstStyle/>
          <a:p>
            <a:r>
              <a:rPr lang="en-GB" dirty="0" smtClean="0"/>
              <a:t>Dependent and subject to change, based on feedback from pilot and at full release</a:t>
            </a:r>
          </a:p>
          <a:p>
            <a:endParaRPr lang="en-GB" dirty="0"/>
          </a:p>
          <a:p>
            <a:r>
              <a:rPr lang="en-GB" dirty="0" smtClean="0"/>
              <a:t>Current ideas include:</a:t>
            </a:r>
          </a:p>
          <a:p>
            <a:pPr marL="342900" indent="-342900">
              <a:buFont typeface="Arial" panose="020B0604020202020204" pitchFamily="34" charset="0"/>
              <a:buChar char="•"/>
            </a:pPr>
            <a:r>
              <a:rPr lang="en-GB" dirty="0" smtClean="0"/>
              <a:t>Further links to Interventions</a:t>
            </a:r>
          </a:p>
          <a:p>
            <a:pPr marL="1143000" lvl="1"/>
            <a:r>
              <a:rPr lang="en-GB" dirty="0" smtClean="0"/>
              <a:t>Take Register</a:t>
            </a:r>
          </a:p>
          <a:p>
            <a:pPr marL="1143000" lvl="1"/>
            <a:r>
              <a:rPr lang="en-GB" dirty="0" smtClean="0"/>
              <a:t>Student Teacher View</a:t>
            </a:r>
          </a:p>
          <a:p>
            <a:pPr marL="342900" indent="-342900">
              <a:buFont typeface="Arial" panose="020B0604020202020204" pitchFamily="34" charset="0"/>
              <a:buChar char="•"/>
            </a:pPr>
            <a:r>
              <a:rPr lang="en-GB" dirty="0" smtClean="0"/>
              <a:t>Cost reporting</a:t>
            </a:r>
          </a:p>
          <a:p>
            <a:pPr marL="342900" indent="-342900">
              <a:buFont typeface="Arial" panose="020B0604020202020204" pitchFamily="34" charset="0"/>
              <a:buChar char="•"/>
            </a:pPr>
            <a:r>
              <a:rPr lang="en-GB" dirty="0" smtClean="0"/>
              <a:t>More details against students – e.g. dated comments</a:t>
            </a:r>
          </a:p>
          <a:p>
            <a:pPr marL="342900" indent="-342900">
              <a:buFont typeface="Arial" panose="020B0604020202020204" pitchFamily="34" charset="0"/>
              <a:buChar char="•"/>
            </a:pPr>
            <a:r>
              <a:rPr lang="en-GB" dirty="0" smtClean="0"/>
              <a:t>More reports for Attendance and Conduct with Interventions</a:t>
            </a:r>
          </a:p>
          <a:p>
            <a:pPr marL="342900" indent="-342900">
              <a:buFont typeface="Arial" panose="020B0604020202020204" pitchFamily="34" charset="0"/>
              <a:buChar char="•"/>
            </a:pPr>
            <a:r>
              <a:rPr lang="en-GB" dirty="0" smtClean="0"/>
              <a:t>Ability to allow parents to view Interventions</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081473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980728"/>
            <a:ext cx="6943725"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544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136904" cy="492443"/>
          </a:xfrm>
          <a:prstGeom prst="rect">
            <a:avLst/>
          </a:prstGeom>
          <a:noFill/>
        </p:spPr>
        <p:txBody>
          <a:bodyPr wrap="square" rtlCol="0">
            <a:spAutoFit/>
          </a:bodyPr>
          <a:lstStyle/>
          <a:p>
            <a:endParaRPr lang="en-US" dirty="0"/>
          </a:p>
        </p:txBody>
      </p:sp>
      <p:sp>
        <p:nvSpPr>
          <p:cNvPr id="3" name="Title 2"/>
          <p:cNvSpPr>
            <a:spLocks noGrp="1"/>
          </p:cNvSpPr>
          <p:nvPr>
            <p:ph type="title"/>
          </p:nvPr>
        </p:nvSpPr>
        <p:spPr/>
        <p:txBody>
          <a:bodyPr/>
          <a:lstStyle/>
          <a:p>
            <a:r>
              <a:rPr lang="en-US" dirty="0" smtClean="0"/>
              <a:t>What is Interventions in SIMS?</a:t>
            </a:r>
            <a:endParaRPr lang="en-US" dirty="0"/>
          </a:p>
        </p:txBody>
      </p:sp>
      <p:sp>
        <p:nvSpPr>
          <p:cNvPr id="4" name="Content Placeholder 3"/>
          <p:cNvSpPr>
            <a:spLocks noGrp="1"/>
          </p:cNvSpPr>
          <p:nvPr>
            <p:ph idx="1"/>
          </p:nvPr>
        </p:nvSpPr>
        <p:spPr/>
        <p:txBody>
          <a:bodyPr/>
          <a:lstStyle/>
          <a:p>
            <a:pPr marL="342900" indent="-342900">
              <a:buFont typeface="Arial" panose="020B0604020202020204" pitchFamily="34" charset="0"/>
              <a:buChar char="•"/>
            </a:pPr>
            <a:r>
              <a:rPr lang="en-US" dirty="0" smtClean="0">
                <a:solidFill>
                  <a:schemeClr val="tx1"/>
                </a:solidFill>
              </a:rPr>
              <a:t>New module</a:t>
            </a:r>
          </a:p>
          <a:p>
            <a:pPr marL="342900" indent="-342900">
              <a:buFont typeface="Arial" panose="020B0604020202020204" pitchFamily="34" charset="0"/>
              <a:buChar char="•"/>
            </a:pPr>
            <a:r>
              <a:rPr lang="en-US" dirty="0">
                <a:solidFill>
                  <a:schemeClr val="tx1"/>
                </a:solidFill>
              </a:rPr>
              <a:t>Integrated in SIMS7 Core</a:t>
            </a:r>
          </a:p>
          <a:p>
            <a:pPr marL="342900" indent="-342900">
              <a:buFont typeface="Arial" panose="020B0604020202020204" pitchFamily="34" charset="0"/>
              <a:buChar char="•"/>
            </a:pPr>
            <a:r>
              <a:rPr lang="en-US" dirty="0">
                <a:solidFill>
                  <a:schemeClr val="tx1"/>
                </a:solidFill>
              </a:rPr>
              <a:t>Planned to be part of annual entitlement</a:t>
            </a:r>
          </a:p>
          <a:p>
            <a:pPr marL="342900" indent="-342900">
              <a:buFont typeface="Arial" panose="020B0604020202020204" pitchFamily="34" charset="0"/>
              <a:buChar char="•"/>
            </a:pPr>
            <a:r>
              <a:rPr lang="en-US" dirty="0" smtClean="0">
                <a:solidFill>
                  <a:schemeClr val="tx1"/>
                </a:solidFill>
              </a:rPr>
              <a:t>Currently in development</a:t>
            </a:r>
          </a:p>
          <a:p>
            <a:pPr marL="342900" indent="-342900">
              <a:buFont typeface="Arial" panose="020B0604020202020204" pitchFamily="34" charset="0"/>
              <a:buChar char="•"/>
            </a:pPr>
            <a:endParaRPr lang="en-US" dirty="0" smtClean="0">
              <a:solidFill>
                <a:schemeClr val="tx1"/>
              </a:solidFill>
            </a:endParaRPr>
          </a:p>
          <a:p>
            <a:pPr marL="342900" indent="-342900">
              <a:buFont typeface="Arial" panose="020B0604020202020204" pitchFamily="34" charset="0"/>
              <a:buChar char="•"/>
            </a:pPr>
            <a:r>
              <a:rPr lang="en-US" dirty="0" smtClean="0">
                <a:solidFill>
                  <a:schemeClr val="tx1"/>
                </a:solidFill>
              </a:rPr>
              <a:t>Due in Spring 2017</a:t>
            </a:r>
          </a:p>
          <a:p>
            <a:pPr marL="342900" indent="-342900">
              <a:buFont typeface="Arial" panose="020B0604020202020204" pitchFamily="34" charset="0"/>
              <a:buChar char="•"/>
            </a:pPr>
            <a:r>
              <a:rPr lang="en-US" dirty="0" smtClean="0">
                <a:solidFill>
                  <a:schemeClr val="tx1"/>
                </a:solidFill>
              </a:rPr>
              <a:t>Pilot in Autumn 2016</a:t>
            </a:r>
          </a:p>
        </p:txBody>
      </p:sp>
    </p:spTree>
    <p:extLst>
      <p:ext uri="{BB962C8B-B14F-4D97-AF65-F5344CB8AC3E}">
        <p14:creationId xmlns:p14="http://schemas.microsoft.com/office/powerpoint/2010/main" val="3536170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Pilot of Interventions Module</a:t>
            </a:r>
            <a:endParaRPr lang="en-GB" dirty="0"/>
          </a:p>
        </p:txBody>
      </p:sp>
      <p:sp>
        <p:nvSpPr>
          <p:cNvPr id="3" name="Content Placeholder 2"/>
          <p:cNvSpPr>
            <a:spLocks noGrp="1"/>
          </p:cNvSpPr>
          <p:nvPr>
            <p:ph idx="1"/>
          </p:nvPr>
        </p:nvSpPr>
        <p:spPr>
          <a:xfrm>
            <a:off x="457200" y="1672208"/>
            <a:ext cx="8229600" cy="4421088"/>
          </a:xfrm>
        </p:spPr>
        <p:txBody>
          <a:bodyPr>
            <a:normAutofit lnSpcReduction="10000"/>
          </a:bodyPr>
          <a:lstStyle/>
          <a:p>
            <a:r>
              <a:rPr lang="en-GB" dirty="0" smtClean="0"/>
              <a:t>Piloting with schools in the </a:t>
            </a:r>
            <a:r>
              <a:rPr lang="en-GB" b="1" dirty="0" smtClean="0"/>
              <a:t>Autumn release</a:t>
            </a:r>
            <a:r>
              <a:rPr lang="en-GB" dirty="0" smtClean="0"/>
              <a:t> to ensure robustness</a:t>
            </a:r>
          </a:p>
          <a:p>
            <a:endParaRPr lang="en-GB" dirty="0"/>
          </a:p>
          <a:p>
            <a:r>
              <a:rPr lang="en-GB" dirty="0" smtClean="0"/>
              <a:t>Available via a licence patch to </a:t>
            </a:r>
            <a:r>
              <a:rPr lang="en-GB" b="1" dirty="0" smtClean="0"/>
              <a:t>pre-agreed schools </a:t>
            </a:r>
            <a:r>
              <a:rPr lang="en-GB" dirty="0" smtClean="0"/>
              <a:t>(already signed up)</a:t>
            </a:r>
          </a:p>
          <a:p>
            <a:endParaRPr lang="en-GB" dirty="0"/>
          </a:p>
          <a:p>
            <a:r>
              <a:rPr lang="en-GB" dirty="0" smtClean="0"/>
              <a:t>Licence patch can be run on Green Abbey and Waters Edge and will be available to </a:t>
            </a:r>
            <a:r>
              <a:rPr lang="en-GB" b="1" dirty="0" smtClean="0"/>
              <a:t>all Support </a:t>
            </a:r>
            <a:r>
              <a:rPr lang="en-GB" b="1" dirty="0"/>
              <a:t>U</a:t>
            </a:r>
            <a:r>
              <a:rPr lang="en-GB" b="1" dirty="0" smtClean="0"/>
              <a:t>nits </a:t>
            </a:r>
          </a:p>
          <a:p>
            <a:endParaRPr lang="en-GB" dirty="0"/>
          </a:p>
          <a:p>
            <a:r>
              <a:rPr lang="en-GB" dirty="0" smtClean="0"/>
              <a:t>Supporting documentation on Interventions will also be made available to Support Units </a:t>
            </a:r>
            <a:r>
              <a:rPr lang="en-GB" b="1" dirty="0" smtClean="0"/>
              <a:t>via </a:t>
            </a:r>
            <a:r>
              <a:rPr lang="en-GB" b="1" dirty="0" err="1" smtClean="0"/>
              <a:t>MyAccount</a:t>
            </a:r>
            <a:endParaRPr lang="en-GB" b="1" dirty="0"/>
          </a:p>
        </p:txBody>
      </p:sp>
      <p:pic>
        <p:nvPicPr>
          <p:cNvPr id="1026" name="Picture 2" descr="http://www.imsmarketing.ie/wp-content/uploads/2014/06/Produc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0"/>
            <a:ext cx="2555776" cy="167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155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Interventions do?</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1553343"/>
              </p:ext>
            </p:extLst>
          </p:nvPr>
        </p:nvGraphicFramePr>
        <p:xfrm>
          <a:off x="-1260648" y="980628"/>
          <a:ext cx="9947448" cy="5184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1426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crawford\OneDrive - Capita-\Business Cases\Interventions\Intervention Quote - SIMS sty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8214324" cy="548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612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75000"/>
                    <a:lumOff val="25000"/>
                  </a:schemeClr>
                </a:solidFill>
              </a:rPr>
              <a:t>Key parts of SIMS Interventions</a:t>
            </a:r>
            <a:endParaRPr lang="en-GB" dirty="0">
              <a:solidFill>
                <a:schemeClr val="tx1">
                  <a:lumMod val="75000"/>
                  <a:lumOff val="25000"/>
                </a:schemeClr>
              </a:solidFill>
            </a:endParaRPr>
          </a:p>
        </p:txBody>
      </p:sp>
      <p:graphicFrame>
        <p:nvGraphicFramePr>
          <p:cNvPr id="3" name="Diagram 2"/>
          <p:cNvGraphicFramePr/>
          <p:nvPr>
            <p:extLst>
              <p:ext uri="{D42A27DB-BD31-4B8C-83A1-F6EECF244321}">
                <p14:modId xmlns:p14="http://schemas.microsoft.com/office/powerpoint/2010/main" val="1378640670"/>
              </p:ext>
            </p:extLst>
          </p:nvPr>
        </p:nvGraphicFramePr>
        <p:xfrm>
          <a:off x="233772" y="1124744"/>
          <a:ext cx="8676456"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0250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S INDY CONFERENCE 2014">
  <a:themeElements>
    <a:clrScheme name="SIMS Indy Conference 2014">
      <a:dk1>
        <a:srgbClr val="525253"/>
      </a:dk1>
      <a:lt1>
        <a:srgbClr val="FFFFFF"/>
      </a:lt1>
      <a:dk2>
        <a:srgbClr val="4F2683"/>
      </a:dk2>
      <a:lt2>
        <a:srgbClr val="FFFFFF"/>
      </a:lt2>
      <a:accent1>
        <a:srgbClr val="CA005D"/>
      </a:accent1>
      <a:accent2>
        <a:srgbClr val="6773B6"/>
      </a:accent2>
      <a:accent3>
        <a:srgbClr val="9CA299"/>
      </a:accent3>
      <a:accent4>
        <a:srgbClr val="005B82"/>
      </a:accent4>
      <a:accent5>
        <a:srgbClr val="3CB6CE"/>
      </a:accent5>
      <a:accent6>
        <a:srgbClr val="DCDCDC"/>
      </a:accent6>
      <a:hlink>
        <a:srgbClr val="4F2683"/>
      </a:hlink>
      <a:folHlink>
        <a:srgbClr val="005B82"/>
      </a:folHlink>
    </a:clrScheme>
    <a:fontScheme name="SIMS Indy Conference">
      <a:majorFont>
        <a:latin typeface="Arial"/>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BAD720E5409A40BEA33F8F45A6670B" ma:contentTypeVersion="71" ma:contentTypeDescription="Create a new document." ma:contentTypeScope="" ma:versionID="13fd45aa17bf55c249b1bb17a2747f95">
  <xsd:schema xmlns:xsd="http://www.w3.org/2001/XMLSchema" xmlns:xs="http://www.w3.org/2001/XMLSchema" xmlns:p="http://schemas.microsoft.com/office/2006/metadata/properties" xmlns:ns1="http://schemas.microsoft.com/sharepoint/v3" xmlns:ns2="a6a28356-f4fe-4097-a94c-778bd662730a" xmlns:ns3="deba8f1d-fc82-455e-a1eb-e2d787ab99a0" xmlns:ns5="http://schemas.microsoft.com/sharepoint.v3" targetNamespace="http://schemas.microsoft.com/office/2006/metadata/properties" ma:root="true" ma:fieldsID="48230b682c6e613ba791b72df2cb12c1" ns1:_="" ns2:_="" ns3:_="" ns5:_="">
    <xsd:import namespace="http://schemas.microsoft.com/sharepoint/v3"/>
    <xsd:import namespace="a6a28356-f4fe-4097-a94c-778bd662730a"/>
    <xsd:import namespace="deba8f1d-fc82-455e-a1eb-e2d787ab99a0"/>
    <xsd:import namespace="http://schemas.microsoft.com/sharepoint.v3"/>
    <xsd:element name="properties">
      <xsd:complexType>
        <xsd:sequence>
          <xsd:element name="documentManagement">
            <xsd:complexType>
              <xsd:all>
                <xsd:element ref="ns2:Document_Description" minOccurs="0"/>
                <xsd:element ref="ns3:All_x0020_PAGs" minOccurs="0"/>
                <xsd:element ref="ns3:SIMS_x0020_PAGs" minOccurs="0"/>
                <xsd:element ref="ns3:ONE_x0020_PAGs" minOccurs="0"/>
                <xsd:element ref="ns3:Other_x0020_PAGs" minOccurs="0"/>
                <xsd:element ref="ns3:Start_x0020_Date"/>
                <xsd:element ref="ns3:End_x0020_Date"/>
                <xsd:element ref="ns1:PublishingExpirationDate" minOccurs="0"/>
                <xsd:element ref="ns1:PublishingStartDate" minOccurs="0"/>
                <xsd:element ref="ns5:CategoryDescription" minOccurs="0"/>
                <xsd:element ref="ns2:_dlc_DocId" minOccurs="0"/>
                <xsd:element ref="ns2:_dlc_DocIdUrl" minOccurs="0"/>
                <xsd:element ref="ns2:_dlc_DocIdPersistId" minOccurs="0"/>
                <xsd:element ref="ns2:TaxCatchAll" minOccurs="0"/>
                <xsd:element ref="ns3:f7370ad9c04b46f3a97f93672d5a7c8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element name="PublishingStartDate" ma:index="13"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a28356-f4fe-4097-a94c-778bd662730a" elementFormDefault="qualified">
    <xsd:import namespace="http://schemas.microsoft.com/office/2006/documentManagement/types"/>
    <xsd:import namespace="http://schemas.microsoft.com/office/infopath/2007/PartnerControls"/>
    <xsd:element name="Document_Description" ma:index="2" nillable="true" ma:displayName="Document_Description" ma:description="Note: The description should be a short, clear explanation of the document for the customer. This will eventually be displayed in the search results." ma:internalName="Document_Description" ma:readOnly="fals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element name="TaxCatchAll" ma:index="22" nillable="true" ma:displayName="Taxonomy Catch All Column" ma:hidden="true" ma:list="{33f57a27-cc25-46ed-bc45-b147b5733ff0}" ma:internalName="TaxCatchAll" ma:showField="CatchAllData" ma:web="a6a28356-f4fe-4097-a94c-778bd66273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ba8f1d-fc82-455e-a1eb-e2d787ab99a0" elementFormDefault="qualified">
    <xsd:import namespace="http://schemas.microsoft.com/office/2006/documentManagement/types"/>
    <xsd:import namespace="http://schemas.microsoft.com/office/infopath/2007/PartnerControls"/>
    <xsd:element name="All_x0020_PAGs" ma:index="3" nillable="true" ma:displayName="All PAGs" ma:default="0" ma:internalName="All_x0020_PAGs" ma:readOnly="false">
      <xsd:simpleType>
        <xsd:restriction base="dms:Boolean"/>
      </xsd:simpleType>
    </xsd:element>
    <xsd:element name="SIMS_x0020_PAGs" ma:index="4" nillable="true" ma:displayName="SIMS PAGs" ma:internalName="SIMS_x0020_PAGs" ma:readOnly="false">
      <xsd:complexType>
        <xsd:complexContent>
          <xsd:extension base="dms:MultiChoice">
            <xsd:sequence>
              <xsd:element name="Value" maxOccurs="unbounded" minOccurs="0" nillable="true">
                <xsd:simpleType>
                  <xsd:restriction base="dms:Choice">
                    <xsd:enumeration value="Academy Schools"/>
                    <xsd:enumeration value="Capita IBS"/>
                    <xsd:enumeration value="Capita Supported"/>
                    <xsd:enumeration value="Direct Licensed"/>
                    <xsd:enumeration value="FMS Partner"/>
                    <xsd:enumeration value="Free Schools"/>
                    <xsd:enumeration value="Independent Schools"/>
                    <xsd:enumeration value="International Schools"/>
                    <xsd:enumeration value="LA Maintained"/>
                    <xsd:enumeration value="SIMS Partners"/>
                    <xsd:enumeration value="SIMS Partnership Schools"/>
                    <xsd:enumeration value="SIMS Support Teams"/>
                    <xsd:enumeration value="SIMS Primary"/>
                    <xsd:enumeration value="Multi-Academy Trusts"/>
                  </xsd:restriction>
                </xsd:simpleType>
              </xsd:element>
            </xsd:sequence>
          </xsd:extension>
        </xsd:complexContent>
      </xsd:complexType>
    </xsd:element>
    <xsd:element name="ONE_x0020_PAGs" ma:index="5" nillable="true" ma:displayName="ONE PAGs" ma:internalName="ONE_x0020_PAGs">
      <xsd:complexType>
        <xsd:complexContent>
          <xsd:extension base="dms:MultiChoice">
            <xsd:sequence>
              <xsd:element name="Value" maxOccurs="unbounded" minOccurs="0" nillable="true">
                <xsd:simpleType>
                  <xsd:restriction base="dms:Choice">
                    <xsd:enumeration value="eSuite"/>
                    <xsd:enumeration value="ONE Partners"/>
                    <xsd:enumeration value="ONE Support Teams"/>
                  </xsd:restriction>
                </xsd:simpleType>
              </xsd:element>
            </xsd:sequence>
          </xsd:extension>
        </xsd:complexContent>
      </xsd:complexType>
    </xsd:element>
    <xsd:element name="Other_x0020_PAGs" ma:index="6" nillable="true" ma:displayName="Other PAGs" ma:default="Capita Staff" ma:description="Note: Please do not uncheck Capita Staff as all Capita users should have access to all the documents" ma:internalName="Other_x0020_PAGs" ma:requiredMultiChoice="true">
      <xsd:complexType>
        <xsd:complexContent>
          <xsd:extension base="dms:MultiChoice">
            <xsd:sequence>
              <xsd:element name="Value" maxOccurs="unbounded" minOccurs="0" nillable="true">
                <xsd:simpleType>
                  <xsd:restriction base="dms:Choice">
                    <xsd:enumeration value="BACS Users"/>
                    <xsd:enumeration value="Capita Staff"/>
                    <xsd:enumeration value="Executive Groups"/>
                    <xsd:enumeration value="SIMS ID"/>
                  </xsd:restriction>
                </xsd:simpleType>
              </xsd:element>
            </xsd:sequence>
          </xsd:extension>
        </xsd:complexContent>
      </xsd:complexType>
    </xsd:element>
    <xsd:element name="Start_x0020_Date" ma:index="7" ma:displayName="Start Date" ma:default="[today]" ma:format="DateTime" ma:internalName="Start_x0020_Date">
      <xsd:simpleType>
        <xsd:restriction base="dms:DateTime"/>
      </xsd:simpleType>
    </xsd:element>
    <xsd:element name="End_x0020_Date" ma:index="8" ma:displayName="End Date" ma:description="i.e. Expiry Date" ma:format="DateTime" ma:internalName="End_x0020_Date">
      <xsd:simpleType>
        <xsd:restriction base="dms:DateTime"/>
      </xsd:simpleType>
    </xsd:element>
    <xsd:element name="f7370ad9c04b46f3a97f93672d5a7c84" ma:index="24" ma:taxonomy="true" ma:internalName="f7370ad9c04b46f3a97f93672d5a7c84" ma:taxonomyFieldName="Classification" ma:displayName="Classification" ma:default="" ma:fieldId="{f7370ad9-c04b-46f3-a97f-93672d5a7c84}" ma:taxonomyMulti="true" ma:sspId="4c2f94e0-fb17-4192-8fb8-a7c2a9b6b1c9" ma:termSetId="746d5758-13dd-461b-94a2-cca2d4dd7a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5" nillable="true" ma:displayName="Description" ma:hidden="true" ma:internalName="CategoryDescription"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documentManagement>
    <Document_Description xmlns="a6a28356-f4fe-4097-a94c-778bd662730a">SUS Autumn 2016 - Interventions Overview</Document_Description>
    <PublishingExpirationDate xmlns="http://schemas.microsoft.com/sharepoint/v3" xsi:nil="true"/>
    <CategoryDescription xmlns="http://schemas.microsoft.com/sharepoint.v3" xsi:nil="true"/>
    <TaxCatchAll xmlns="a6a28356-f4fe-4097-a94c-778bd662730a">
      <Value>9</Value>
    </TaxCatchAll>
    <PublishingStartDate xmlns="http://schemas.microsoft.com/sharepoint/v3" xsi:nil="true"/>
    <_dlc_DocId xmlns="a6a28356-f4fe-4097-a94c-778bd662730a">RESOURCEID-1-4653</_dlc_DocId>
    <_dlc_DocIdUrl xmlns="a6a28356-f4fe-4097-a94c-778bd662730a">
      <Url>http://cssadxdynspt1/_layouts/15/DocIdRedir.aspx?ID=RESOURCEID-1-4653</Url>
      <Description>RESOURCEID-1-4653</Description>
    </_dlc_DocIdUrl>
    <SIMS_x0020_PAGs xmlns="deba8f1d-fc82-455e-a1eb-e2d787ab99a0">
      <Value>Academy Schools</Value>
      <Value>Capita IBS</Value>
      <Value>Capita Supported</Value>
      <Value>Direct Licensed</Value>
      <Value>SIMS Partnership Schools</Value>
      <Value>SIMS Support Teams</Value>
    </SIMS_x0020_PAGs>
    <Start_x0020_Date xmlns="deba8f1d-fc82-455e-a1eb-e2d787ab99a0">2016-11-21T16:29:00+00:00</Start_x0020_Date>
    <All_x0020_PAGs xmlns="deba8f1d-fc82-455e-a1eb-e2d787ab99a0">false</All_x0020_PAGs>
    <Other_x0020_PAGs xmlns="deba8f1d-fc82-455e-a1eb-e2d787ab99a0">
      <Value>Capita Staff</Value>
    </Other_x0020_PAGs>
    <ONE_x0020_PAGs xmlns="deba8f1d-fc82-455e-a1eb-e2d787ab99a0"/>
    <End_x0020_Date xmlns="deba8f1d-fc82-455e-a1eb-e2d787ab99a0">2018-11-01T00:00:00+00:00</End_x0020_Date>
    <f7370ad9c04b46f3a97f93672d5a7c84 xmlns="deba8f1d-fc82-455e-a1eb-e2d787ab99a0">
      <Terms xmlns="http://schemas.microsoft.com/office/infopath/2007/PartnerControls">
        <TermInfo xmlns="http://schemas.microsoft.com/office/infopath/2007/PartnerControls">
          <TermName xmlns="http://schemas.microsoft.com/office/infopath/2007/PartnerControls">SIMS</TermName>
          <TermId xmlns="http://schemas.microsoft.com/office/infopath/2007/PartnerControls">7d2a07e0-03df-4fbb-9b1e-e38bc60a3e2f</TermId>
        </TermInfo>
      </Terms>
    </f7370ad9c04b46f3a97f93672d5a7c84>
  </documentManagement>
</p:properties>
</file>

<file path=customXml/itemProps1.xml><?xml version="1.0" encoding="utf-8"?>
<ds:datastoreItem xmlns:ds="http://schemas.openxmlformats.org/officeDocument/2006/customXml" ds:itemID="{DCBB9317-42BC-4AD7-8221-92C47D708571}"/>
</file>

<file path=customXml/itemProps2.xml><?xml version="1.0" encoding="utf-8"?>
<ds:datastoreItem xmlns:ds="http://schemas.openxmlformats.org/officeDocument/2006/customXml" ds:itemID="{1B02FC98-9AE6-49F7-96CB-12DB318D4D4F}"/>
</file>

<file path=customXml/itemProps3.xml><?xml version="1.0" encoding="utf-8"?>
<ds:datastoreItem xmlns:ds="http://schemas.openxmlformats.org/officeDocument/2006/customXml" ds:itemID="{C6DF6B74-A6F7-4185-834C-C9C034026823}"/>
</file>

<file path=customXml/itemProps4.xml><?xml version="1.0" encoding="utf-8"?>
<ds:datastoreItem xmlns:ds="http://schemas.openxmlformats.org/officeDocument/2006/customXml" ds:itemID="{4D30DD0A-D6B2-4F85-99AA-149AE208E8BF}"/>
</file>

<file path=docProps/app.xml><?xml version="1.0" encoding="utf-8"?>
<Properties xmlns="http://schemas.openxmlformats.org/officeDocument/2006/extended-properties" xmlns:vt="http://schemas.openxmlformats.org/officeDocument/2006/docPropsVTypes">
  <Template/>
  <TotalTime>59093</TotalTime>
  <Words>2032</Words>
  <Application>Microsoft Office PowerPoint</Application>
  <PresentationFormat>On-screen Show (4:3)</PresentationFormat>
  <Paragraphs>230</Paragraphs>
  <Slides>47</Slides>
  <Notes>13</Notes>
  <HiddenSlides>27</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SIMS INDY CONFERENCE 2014</vt:lpstr>
      <vt:lpstr>Interventions in SIMS</vt:lpstr>
      <vt:lpstr>What are Interventions?  How do they affect schools? </vt:lpstr>
      <vt:lpstr>The attainment gap</vt:lpstr>
      <vt:lpstr>EEF Teaching &amp; Learning Toolkit</vt:lpstr>
      <vt:lpstr>What is Interventions in SIMS?</vt:lpstr>
      <vt:lpstr>Pilot of Interventions Module</vt:lpstr>
      <vt:lpstr>What will Interventions do?</vt:lpstr>
      <vt:lpstr>PowerPoint Presentation</vt:lpstr>
      <vt:lpstr>Key parts of SIMS Interventions</vt:lpstr>
      <vt:lpstr>PowerPoint Presentation</vt:lpstr>
      <vt:lpstr>Recording Interventions in SIMS</vt:lpstr>
      <vt:lpstr>PowerPoint Presentation</vt:lpstr>
      <vt:lpstr>Two key areas to access</vt:lpstr>
      <vt:lpstr>Plan Intervention - create and edit</vt:lpstr>
      <vt:lpstr>Plan Intervention – Intervention overview</vt:lpstr>
      <vt:lpstr>Plan Intervention – Intervention dates</vt:lpstr>
      <vt:lpstr>Plan Intervention – recording dates</vt:lpstr>
      <vt:lpstr>Plan Intervention – Add students</vt:lpstr>
      <vt:lpstr>Bulk update students </vt:lpstr>
      <vt:lpstr> Bulk add detail to students</vt:lpstr>
      <vt:lpstr>Plan Intervention Screen </vt:lpstr>
      <vt:lpstr>PowerPoint Presentation</vt:lpstr>
      <vt:lpstr>Run Intervention</vt:lpstr>
      <vt:lpstr>Run Intervention</vt:lpstr>
      <vt:lpstr>Run Intervention</vt:lpstr>
      <vt:lpstr>Run Intervention – record number of sessions</vt:lpstr>
      <vt:lpstr>Run Intervention – add details</vt:lpstr>
      <vt:lpstr>Run Intervention –  Add details to students: Outcome</vt:lpstr>
      <vt:lpstr>Update student details in bulk</vt:lpstr>
      <vt:lpstr>Update student details in bulk</vt:lpstr>
      <vt:lpstr>Update student details in bulk </vt:lpstr>
      <vt:lpstr>View all details for a student</vt:lpstr>
      <vt:lpstr>PowerPoint Presentation</vt:lpstr>
      <vt:lpstr>Key reports</vt:lpstr>
      <vt:lpstr>Interventions in the Reporting Dictionary</vt:lpstr>
      <vt:lpstr>Interventions in the Reporting Dictionary</vt:lpstr>
      <vt:lpstr>Assessment Manager Marksheets</vt:lpstr>
      <vt:lpstr>School Intervention Report</vt:lpstr>
      <vt:lpstr>School Intervention Report</vt:lpstr>
      <vt:lpstr>Intervention Outcome Analysis</vt:lpstr>
      <vt:lpstr>Intervention Outcome Analysis</vt:lpstr>
      <vt:lpstr>Using Discover and Interventions</vt:lpstr>
      <vt:lpstr>Report on Intervention Overview effectiveness in Discover </vt:lpstr>
      <vt:lpstr>Report on Intervention Effectiveness in Discover </vt:lpstr>
      <vt:lpstr>Where next? </vt:lpstr>
      <vt:lpstr>Where next?</vt:lpstr>
      <vt:lpstr>PowerPoint Presentation</vt:lpstr>
    </vt:vector>
  </TitlesOfParts>
  <Company>Capita group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 Autumn 2016 - Interventions Overview</dc:title>
  <dc:creator>Elaine Odlin</dc:creator>
  <cp:lastModifiedBy>Crawford, Lucy (CCS)</cp:lastModifiedBy>
  <cp:revision>2409</cp:revision>
  <cp:lastPrinted>2012-07-31T11:40:34Z</cp:lastPrinted>
  <dcterms:created xsi:type="dcterms:W3CDTF">2006-01-17T10:00:01Z</dcterms:created>
  <dcterms:modified xsi:type="dcterms:W3CDTF">2016-09-26T12:54:23Z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0x010100A6BAD720E5409A40BEA33F8F45A6670B</vt:lpwstr>
  </property>
  <property fmtid="{D5CDD505-2E9C-101B-9397-08002B2CF9AE}" pid="3" name="_Published">
    <vt:lpwstr>false</vt:lpwstr>
  </property>
  <property fmtid="{D5CDD505-2E9C-101B-9397-08002B2CF9AE}" pid="4" name="_Authorised">
    <vt:lpwstr>false</vt:lpwstr>
  </property>
  <property fmtid="{D5CDD505-2E9C-101B-9397-08002B2CF9AE}" pid="5" name="_Owner">
    <vt:lpwstr>sitecore\nicholss40</vt:lpwstr>
  </property>
  <property fmtid="{D5CDD505-2E9C-101B-9397-08002B2CF9AE}" pid="6" name="_NotifyGroup">
    <vt:lpwstr>false</vt:lpwstr>
  </property>
  <property fmtid="{D5CDD505-2E9C-101B-9397-08002B2CF9AE}" pid="7" name="_ContentReviewDate">
    <vt:lpwstr>2013-01-31T12:55:00+00:00</vt:lpwstr>
  </property>
  <property fmtid="{D5CDD505-2E9C-101B-9397-08002B2CF9AE}" pid="8" name="_dlc_DocIdItemGuid">
    <vt:lpwstr>517f4f17-c498-4020-a68a-59a026204026</vt:lpwstr>
  </property>
  <property fmtid="{D5CDD505-2E9C-101B-9397-08002B2CF9AE}" pid="9" name="f7370ad9c04b46f3a97f93672d5a7c84">
    <vt:lpwstr>SIMS|7d2a07e0-03df-4fbb-9b1e-e38bc60a3e2f</vt:lpwstr>
  </property>
  <property fmtid="{D5CDD505-2E9C-101B-9397-08002B2CF9AE}" pid="10" name="Classification">
    <vt:lpwstr>9;#SIMS|7d2a07e0-03df-4fbb-9b1e-e38bc60a3e2f</vt:lpwstr>
  </property>
  <property fmtid="{D5CDD505-2E9C-101B-9397-08002B2CF9AE}" pid="11" name="Target Audience0">
    <vt:lpwstr>;#PAG Capita Staff;#</vt:lpwstr>
  </property>
  <property fmtid="{D5CDD505-2E9C-101B-9397-08002B2CF9AE}" pid="12" name="Start Date">
    <vt:filetime>2016-11-01T00:00:00Z</vt:filetime>
  </property>
  <property fmtid="{D5CDD505-2E9C-101B-9397-08002B2CF9AE}" pid="14" name="All PAGs">
    <vt:bool>false</vt:bool>
  </property>
  <property fmtid="{D5CDD505-2E9C-101B-9397-08002B2CF9AE}" pid="15" name="Other PAGs">
    <vt:lpwstr>;#Capita Staff;#</vt:lpwstr>
  </property>
  <property fmtid="{D5CDD505-2E9C-101B-9397-08002B2CF9AE}" pid="16" name="SIMS PAGs">
    <vt:lpwstr>;#Capita IBS;#SIMS Support Teams;#</vt:lpwstr>
  </property>
  <property fmtid="{D5CDD505-2E9C-101B-9397-08002B2CF9AE}" pid="17" name="TargetAudienceChanged">
    <vt:bool>false</vt:bool>
  </property>
  <property fmtid="{D5CDD505-2E9C-101B-9397-08002B2CF9AE}" pid="18" name="End Date">
    <vt:filetime>2018-11-01T00:00:00Z</vt:filetime>
  </property>
</Properties>
</file>