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030" r:id="rId4"/>
  </p:sldMasterIdLst>
  <p:notesMasterIdLst>
    <p:notesMasterId r:id="rId25"/>
  </p:notesMasterIdLst>
  <p:handoutMasterIdLst>
    <p:handoutMasterId r:id="rId26"/>
  </p:handoutMasterIdLst>
  <p:sldIdLst>
    <p:sldId id="256" r:id="rId5"/>
    <p:sldId id="274" r:id="rId6"/>
    <p:sldId id="275" r:id="rId7"/>
    <p:sldId id="276" r:id="rId8"/>
    <p:sldId id="277" r:id="rId9"/>
    <p:sldId id="278" r:id="rId10"/>
    <p:sldId id="279" r:id="rId11"/>
    <p:sldId id="280" r:id="rId12"/>
    <p:sldId id="281" r:id="rId13"/>
    <p:sldId id="282" r:id="rId14"/>
    <p:sldId id="283" r:id="rId15"/>
    <p:sldId id="284" r:id="rId16"/>
    <p:sldId id="285" r:id="rId17"/>
    <p:sldId id="286" r:id="rId18"/>
    <p:sldId id="287" r:id="rId19"/>
    <p:sldId id="288" r:id="rId20"/>
    <p:sldId id="289" r:id="rId21"/>
    <p:sldId id="290" r:id="rId22"/>
    <p:sldId id="295" r:id="rId23"/>
    <p:sldId id="269" r:id="rId24"/>
  </p:sldIdLst>
  <p:sldSz cx="9144000" cy="6858000" type="screen4x3"/>
  <p:notesSz cx="6797675" cy="9926638"/>
  <p:defaultTextStyle>
    <a:defPPr>
      <a:defRPr lang="en-US"/>
    </a:defPPr>
    <a:lvl1pPr algn="ctr" rtl="0" eaLnBrk="0" fontAlgn="base" hangingPunct="0">
      <a:spcBef>
        <a:spcPct val="0"/>
      </a:spcBef>
      <a:spcAft>
        <a:spcPct val="0"/>
      </a:spcAft>
      <a:defRPr sz="2600" b="1" kern="1200">
        <a:solidFill>
          <a:schemeClr val="bg1"/>
        </a:solidFill>
        <a:latin typeface="Arial" pitchFamily="34" charset="0"/>
        <a:ea typeface="ＭＳ Ｐゴシック"/>
        <a:cs typeface="ＭＳ Ｐゴシック"/>
      </a:defRPr>
    </a:lvl1pPr>
    <a:lvl2pPr marL="457200" algn="ctr" rtl="0" eaLnBrk="0" fontAlgn="base" hangingPunct="0">
      <a:spcBef>
        <a:spcPct val="0"/>
      </a:spcBef>
      <a:spcAft>
        <a:spcPct val="0"/>
      </a:spcAft>
      <a:defRPr sz="2600" b="1" kern="1200">
        <a:solidFill>
          <a:schemeClr val="bg1"/>
        </a:solidFill>
        <a:latin typeface="Arial" pitchFamily="34" charset="0"/>
        <a:ea typeface="ＭＳ Ｐゴシック"/>
        <a:cs typeface="ＭＳ Ｐゴシック"/>
      </a:defRPr>
    </a:lvl2pPr>
    <a:lvl3pPr marL="914400" algn="ctr" rtl="0" eaLnBrk="0" fontAlgn="base" hangingPunct="0">
      <a:spcBef>
        <a:spcPct val="0"/>
      </a:spcBef>
      <a:spcAft>
        <a:spcPct val="0"/>
      </a:spcAft>
      <a:defRPr sz="2600" b="1" kern="1200">
        <a:solidFill>
          <a:schemeClr val="bg1"/>
        </a:solidFill>
        <a:latin typeface="Arial" pitchFamily="34" charset="0"/>
        <a:ea typeface="ＭＳ Ｐゴシック"/>
        <a:cs typeface="ＭＳ Ｐゴシック"/>
      </a:defRPr>
    </a:lvl3pPr>
    <a:lvl4pPr marL="1371600" algn="ctr" rtl="0" eaLnBrk="0" fontAlgn="base" hangingPunct="0">
      <a:spcBef>
        <a:spcPct val="0"/>
      </a:spcBef>
      <a:spcAft>
        <a:spcPct val="0"/>
      </a:spcAft>
      <a:defRPr sz="2600" b="1" kern="1200">
        <a:solidFill>
          <a:schemeClr val="bg1"/>
        </a:solidFill>
        <a:latin typeface="Arial" pitchFamily="34" charset="0"/>
        <a:ea typeface="ＭＳ Ｐゴシック"/>
        <a:cs typeface="ＭＳ Ｐゴシック"/>
      </a:defRPr>
    </a:lvl4pPr>
    <a:lvl5pPr marL="1828800" algn="ctr" rtl="0" eaLnBrk="0" fontAlgn="base" hangingPunct="0">
      <a:spcBef>
        <a:spcPct val="0"/>
      </a:spcBef>
      <a:spcAft>
        <a:spcPct val="0"/>
      </a:spcAft>
      <a:defRPr sz="2600" b="1" kern="1200">
        <a:solidFill>
          <a:schemeClr val="bg1"/>
        </a:solidFill>
        <a:latin typeface="Arial" pitchFamily="34" charset="0"/>
        <a:ea typeface="ＭＳ Ｐゴシック"/>
        <a:cs typeface="ＭＳ Ｐゴシック"/>
      </a:defRPr>
    </a:lvl5pPr>
    <a:lvl6pPr marL="2286000" algn="l" defTabSz="914400" rtl="0" eaLnBrk="1" latinLnBrk="0" hangingPunct="1">
      <a:defRPr sz="2600" b="1" kern="1200">
        <a:solidFill>
          <a:schemeClr val="bg1"/>
        </a:solidFill>
        <a:latin typeface="Arial" pitchFamily="34" charset="0"/>
        <a:ea typeface="ＭＳ Ｐゴシック"/>
        <a:cs typeface="ＭＳ Ｐゴシック"/>
      </a:defRPr>
    </a:lvl6pPr>
    <a:lvl7pPr marL="2743200" algn="l" defTabSz="914400" rtl="0" eaLnBrk="1" latinLnBrk="0" hangingPunct="1">
      <a:defRPr sz="2600" b="1" kern="1200">
        <a:solidFill>
          <a:schemeClr val="bg1"/>
        </a:solidFill>
        <a:latin typeface="Arial" pitchFamily="34" charset="0"/>
        <a:ea typeface="ＭＳ Ｐゴシック"/>
        <a:cs typeface="ＭＳ Ｐゴシック"/>
      </a:defRPr>
    </a:lvl7pPr>
    <a:lvl8pPr marL="3200400" algn="l" defTabSz="914400" rtl="0" eaLnBrk="1" latinLnBrk="0" hangingPunct="1">
      <a:defRPr sz="2600" b="1" kern="1200">
        <a:solidFill>
          <a:schemeClr val="bg1"/>
        </a:solidFill>
        <a:latin typeface="Arial" pitchFamily="34" charset="0"/>
        <a:ea typeface="ＭＳ Ｐゴシック"/>
        <a:cs typeface="ＭＳ Ｐゴシック"/>
      </a:defRPr>
    </a:lvl8pPr>
    <a:lvl9pPr marL="3657600" algn="l" defTabSz="914400" rtl="0" eaLnBrk="1" latinLnBrk="0" hangingPunct="1">
      <a:defRPr sz="2600" b="1" kern="1200">
        <a:solidFill>
          <a:schemeClr val="bg1"/>
        </a:solidFill>
        <a:latin typeface="Arial" pitchFamily="34" charset="0"/>
        <a:ea typeface="ＭＳ Ｐゴシック"/>
        <a:cs typeface="ＭＳ Ｐゴシック"/>
      </a:defRPr>
    </a:lvl9pPr>
  </p:defaultTextStyle>
  <p:extLst>
    <p:ext uri="{EFAFB233-063F-42B5-8137-9DF3F51BA10A}">
      <p15:sldGuideLst xmlns:p15="http://schemas.microsoft.com/office/powerpoint/2012/main">
        <p15:guide id="1" orient="horz" pos="4023">
          <p15:clr>
            <a:srgbClr val="A4A3A4"/>
          </p15:clr>
        </p15:guide>
        <p15:guide id="2" orient="horz" pos="3764">
          <p15:clr>
            <a:srgbClr val="A4A3A4"/>
          </p15:clr>
        </p15:guide>
        <p15:guide id="3" orient="horz" pos="899">
          <p15:clr>
            <a:srgbClr val="A4A3A4"/>
          </p15:clr>
        </p15:guide>
        <p15:guide id="4" orient="horz" pos="1125">
          <p15:clr>
            <a:srgbClr val="A4A3A4"/>
          </p15:clr>
        </p15:guide>
        <p15:guide id="5" pos="5461">
          <p15:clr>
            <a:srgbClr val="A4A3A4"/>
          </p15:clr>
        </p15:guide>
        <p15:guide id="6" pos="950">
          <p15:clr>
            <a:srgbClr val="A4A3A4"/>
          </p15:clr>
        </p15:guide>
        <p15:guide id="7" pos="224">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B82"/>
    <a:srgbClr val="AB5B82"/>
    <a:srgbClr val="7AB800"/>
    <a:srgbClr val="F0AB00"/>
    <a:srgbClr val="3BB6CE"/>
    <a:srgbClr val="FF5800"/>
    <a:srgbClr val="D8F0F5"/>
    <a:srgbClr val="14A5BF"/>
    <a:srgbClr val="2A8799"/>
    <a:srgbClr val="298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91" autoAdjust="0"/>
    <p:restoredTop sz="86941" autoAdjust="0"/>
  </p:normalViewPr>
  <p:slideViewPr>
    <p:cSldViewPr>
      <p:cViewPr varScale="1">
        <p:scale>
          <a:sx n="77" d="100"/>
          <a:sy n="77" d="100"/>
        </p:scale>
        <p:origin x="1536" y="72"/>
      </p:cViewPr>
      <p:guideLst>
        <p:guide orient="horz" pos="4023"/>
        <p:guide orient="horz" pos="3764"/>
        <p:guide orient="horz" pos="899"/>
        <p:guide orient="horz" pos="1125"/>
        <p:guide pos="5461"/>
        <p:guide pos="950"/>
        <p:guide pos="224"/>
      </p:guideLst>
    </p:cSldViewPr>
  </p:slideViewPr>
  <p:outlineViewPr>
    <p:cViewPr>
      <p:scale>
        <a:sx n="33" d="100"/>
        <a:sy n="33" d="100"/>
      </p:scale>
      <p:origin x="0" y="0"/>
    </p:cViewPr>
  </p:outlineViewPr>
  <p:notesTextViewPr>
    <p:cViewPr>
      <p:scale>
        <a:sx n="75" d="100"/>
        <a:sy n="75" d="100"/>
      </p:scale>
      <p:origin x="0" y="0"/>
    </p:cViewPr>
  </p:notesTextViewPr>
  <p:sorterViewPr>
    <p:cViewPr>
      <p:scale>
        <a:sx n="25" d="100"/>
        <a:sy n="25" d="100"/>
      </p:scale>
      <p:origin x="0" y="0"/>
    </p:cViewPr>
  </p:sorterViewPr>
  <p:notesViewPr>
    <p:cSldViewPr>
      <p:cViewPr varScale="1">
        <p:scale>
          <a:sx n="79" d="100"/>
          <a:sy n="79" d="100"/>
        </p:scale>
        <p:origin x="3318"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6F892B-B09C-4CB6-8290-139231643C8D}" type="doc">
      <dgm:prSet loTypeId="urn:microsoft.com/office/officeart/2005/8/layout/cycle2" loCatId="cycle" qsTypeId="urn:microsoft.com/office/officeart/2005/8/quickstyle/3d1" qsCatId="3D" csTypeId="urn:microsoft.com/office/officeart/2005/8/colors/accent5_2" csCatId="accent5" phldr="1"/>
      <dgm:spPr/>
      <dgm:t>
        <a:bodyPr/>
        <a:lstStyle/>
        <a:p>
          <a:endParaRPr lang="en-GB"/>
        </a:p>
      </dgm:t>
    </dgm:pt>
    <dgm:pt modelId="{6F91F677-5907-4102-BB6B-17FBDF3F493C}">
      <dgm:prSet phldrT="[Text]" custT="1"/>
      <dgm:spPr/>
      <dgm:t>
        <a:bodyPr/>
        <a:lstStyle/>
        <a:p>
          <a:r>
            <a:rPr lang="en-GB" sz="1400" b="1" dirty="0" smtClean="0"/>
            <a:t>Identify under performing students</a:t>
          </a:r>
          <a:endParaRPr lang="en-GB" sz="1400" b="1" dirty="0"/>
        </a:p>
      </dgm:t>
    </dgm:pt>
    <dgm:pt modelId="{A7AE9BD4-EF9D-4BE6-989E-2E81882826BA}" type="parTrans" cxnId="{A65A3FC7-0E1F-4E43-A3D3-03AF67761438}">
      <dgm:prSet/>
      <dgm:spPr/>
      <dgm:t>
        <a:bodyPr/>
        <a:lstStyle/>
        <a:p>
          <a:endParaRPr lang="en-GB"/>
        </a:p>
      </dgm:t>
    </dgm:pt>
    <dgm:pt modelId="{3295D301-ABB4-4791-811C-F255255725D8}" type="sibTrans" cxnId="{A65A3FC7-0E1F-4E43-A3D3-03AF67761438}">
      <dgm:prSet/>
      <dgm:spPr/>
      <dgm:t>
        <a:bodyPr/>
        <a:lstStyle/>
        <a:p>
          <a:endParaRPr lang="en-GB"/>
        </a:p>
      </dgm:t>
    </dgm:pt>
    <dgm:pt modelId="{B65E5FEE-9948-405F-BC7D-0B861C615EC1}">
      <dgm:prSet phldrT="[Text]" custT="1"/>
      <dgm:spPr/>
      <dgm:t>
        <a:bodyPr/>
        <a:lstStyle/>
        <a:p>
          <a:r>
            <a:rPr lang="en-GB" sz="1400" b="1" dirty="0" smtClean="0"/>
            <a:t>Set up Intervention Allocate support and resources</a:t>
          </a:r>
          <a:endParaRPr lang="en-GB" sz="1400" b="1" dirty="0"/>
        </a:p>
      </dgm:t>
    </dgm:pt>
    <dgm:pt modelId="{692E6D48-CFD0-498F-9C81-9973991EE577}" type="parTrans" cxnId="{C91263A3-08FD-4908-8C4C-A07795F78F89}">
      <dgm:prSet/>
      <dgm:spPr/>
      <dgm:t>
        <a:bodyPr/>
        <a:lstStyle/>
        <a:p>
          <a:endParaRPr lang="en-GB"/>
        </a:p>
      </dgm:t>
    </dgm:pt>
    <dgm:pt modelId="{30D79D1D-2426-4BAE-9E85-D1153528E1DA}" type="sibTrans" cxnId="{C91263A3-08FD-4908-8C4C-A07795F78F89}">
      <dgm:prSet/>
      <dgm:spPr/>
      <dgm:t>
        <a:bodyPr/>
        <a:lstStyle/>
        <a:p>
          <a:endParaRPr lang="en-GB"/>
        </a:p>
      </dgm:t>
    </dgm:pt>
    <dgm:pt modelId="{DC17189D-FF67-409E-8F45-E88037F826FA}">
      <dgm:prSet phldrT="[Text]" custT="1"/>
      <dgm:spPr/>
      <dgm:t>
        <a:bodyPr/>
        <a:lstStyle/>
        <a:p>
          <a:r>
            <a:rPr lang="en-GB" sz="1400" b="1" dirty="0" smtClean="0"/>
            <a:t>Run Intervention</a:t>
          </a:r>
          <a:endParaRPr lang="en-GB" sz="1400" b="1" dirty="0"/>
        </a:p>
      </dgm:t>
    </dgm:pt>
    <dgm:pt modelId="{62035A64-F55C-493E-879A-397D25BE1400}" type="parTrans" cxnId="{C10D7ADD-62F2-4C4F-AA8C-A57395EEC60C}">
      <dgm:prSet/>
      <dgm:spPr/>
      <dgm:t>
        <a:bodyPr/>
        <a:lstStyle/>
        <a:p>
          <a:endParaRPr lang="en-GB"/>
        </a:p>
      </dgm:t>
    </dgm:pt>
    <dgm:pt modelId="{7FF6DCF0-1CBE-49ED-89CF-6648FA2A9C14}" type="sibTrans" cxnId="{C10D7ADD-62F2-4C4F-AA8C-A57395EEC60C}">
      <dgm:prSet/>
      <dgm:spPr/>
      <dgm:t>
        <a:bodyPr/>
        <a:lstStyle/>
        <a:p>
          <a:endParaRPr lang="en-GB"/>
        </a:p>
      </dgm:t>
    </dgm:pt>
    <dgm:pt modelId="{F518711E-EC28-4B25-9CE9-8A871B463875}">
      <dgm:prSet phldrT="[Text]" custT="1"/>
      <dgm:spPr/>
      <dgm:t>
        <a:bodyPr/>
        <a:lstStyle/>
        <a:p>
          <a:r>
            <a:rPr lang="en-GB" sz="1400" b="1" dirty="0" smtClean="0"/>
            <a:t>Review outcomes and costs</a:t>
          </a:r>
          <a:endParaRPr lang="en-GB" sz="1400" b="1" dirty="0"/>
        </a:p>
      </dgm:t>
    </dgm:pt>
    <dgm:pt modelId="{88A3E953-1F09-4DBA-92BF-D8C8F66D222D}" type="parTrans" cxnId="{1C02AAA9-73A9-4922-9F94-085F16AC3D8D}">
      <dgm:prSet/>
      <dgm:spPr/>
      <dgm:t>
        <a:bodyPr/>
        <a:lstStyle/>
        <a:p>
          <a:endParaRPr lang="en-GB"/>
        </a:p>
      </dgm:t>
    </dgm:pt>
    <dgm:pt modelId="{CED30449-0CD9-4485-B995-98814439939B}" type="sibTrans" cxnId="{1C02AAA9-73A9-4922-9F94-085F16AC3D8D}">
      <dgm:prSet/>
      <dgm:spPr/>
      <dgm:t>
        <a:bodyPr/>
        <a:lstStyle/>
        <a:p>
          <a:endParaRPr lang="en-GB"/>
        </a:p>
      </dgm:t>
    </dgm:pt>
    <dgm:pt modelId="{9B8F2289-B03D-448C-8C13-5BD5D7E0DA57}" type="pres">
      <dgm:prSet presAssocID="{846F892B-B09C-4CB6-8290-139231643C8D}" presName="cycle" presStyleCnt="0">
        <dgm:presLayoutVars>
          <dgm:dir/>
          <dgm:resizeHandles val="exact"/>
        </dgm:presLayoutVars>
      </dgm:prSet>
      <dgm:spPr/>
      <dgm:t>
        <a:bodyPr/>
        <a:lstStyle/>
        <a:p>
          <a:endParaRPr lang="en-GB"/>
        </a:p>
      </dgm:t>
    </dgm:pt>
    <dgm:pt modelId="{D3BD0812-E5D8-485A-931F-51CDA61C4813}" type="pres">
      <dgm:prSet presAssocID="{6F91F677-5907-4102-BB6B-17FBDF3F493C}" presName="node" presStyleLbl="node1" presStyleIdx="0" presStyleCnt="4">
        <dgm:presLayoutVars>
          <dgm:bulletEnabled val="1"/>
        </dgm:presLayoutVars>
      </dgm:prSet>
      <dgm:spPr/>
      <dgm:t>
        <a:bodyPr/>
        <a:lstStyle/>
        <a:p>
          <a:endParaRPr lang="en-GB"/>
        </a:p>
      </dgm:t>
    </dgm:pt>
    <dgm:pt modelId="{D17A8BF7-19D9-42FE-AA23-F1710908142E}" type="pres">
      <dgm:prSet presAssocID="{3295D301-ABB4-4791-811C-F255255725D8}" presName="sibTrans" presStyleLbl="sibTrans2D1" presStyleIdx="0" presStyleCnt="4"/>
      <dgm:spPr/>
      <dgm:t>
        <a:bodyPr/>
        <a:lstStyle/>
        <a:p>
          <a:endParaRPr lang="en-GB"/>
        </a:p>
      </dgm:t>
    </dgm:pt>
    <dgm:pt modelId="{BD1FE34E-3B97-455A-BEAC-C433704AC305}" type="pres">
      <dgm:prSet presAssocID="{3295D301-ABB4-4791-811C-F255255725D8}" presName="connectorText" presStyleLbl="sibTrans2D1" presStyleIdx="0" presStyleCnt="4"/>
      <dgm:spPr/>
      <dgm:t>
        <a:bodyPr/>
        <a:lstStyle/>
        <a:p>
          <a:endParaRPr lang="en-GB"/>
        </a:p>
      </dgm:t>
    </dgm:pt>
    <dgm:pt modelId="{B0939B64-4584-44C5-8BFC-87AC99606791}" type="pres">
      <dgm:prSet presAssocID="{B65E5FEE-9948-405F-BC7D-0B861C615EC1}" presName="node" presStyleLbl="node1" presStyleIdx="1" presStyleCnt="4">
        <dgm:presLayoutVars>
          <dgm:bulletEnabled val="1"/>
        </dgm:presLayoutVars>
      </dgm:prSet>
      <dgm:spPr/>
      <dgm:t>
        <a:bodyPr/>
        <a:lstStyle/>
        <a:p>
          <a:endParaRPr lang="en-GB"/>
        </a:p>
      </dgm:t>
    </dgm:pt>
    <dgm:pt modelId="{36CD302B-C859-42E5-8FE3-63B96F2B1C54}" type="pres">
      <dgm:prSet presAssocID="{30D79D1D-2426-4BAE-9E85-D1153528E1DA}" presName="sibTrans" presStyleLbl="sibTrans2D1" presStyleIdx="1" presStyleCnt="4"/>
      <dgm:spPr/>
      <dgm:t>
        <a:bodyPr/>
        <a:lstStyle/>
        <a:p>
          <a:endParaRPr lang="en-GB"/>
        </a:p>
      </dgm:t>
    </dgm:pt>
    <dgm:pt modelId="{238196AD-05E0-44C9-9ACA-E7C233228B28}" type="pres">
      <dgm:prSet presAssocID="{30D79D1D-2426-4BAE-9E85-D1153528E1DA}" presName="connectorText" presStyleLbl="sibTrans2D1" presStyleIdx="1" presStyleCnt="4"/>
      <dgm:spPr/>
      <dgm:t>
        <a:bodyPr/>
        <a:lstStyle/>
        <a:p>
          <a:endParaRPr lang="en-GB"/>
        </a:p>
      </dgm:t>
    </dgm:pt>
    <dgm:pt modelId="{7B8D8900-8D70-4A83-95BA-29CEC10C4FA2}" type="pres">
      <dgm:prSet presAssocID="{DC17189D-FF67-409E-8F45-E88037F826FA}" presName="node" presStyleLbl="node1" presStyleIdx="2" presStyleCnt="4">
        <dgm:presLayoutVars>
          <dgm:bulletEnabled val="1"/>
        </dgm:presLayoutVars>
      </dgm:prSet>
      <dgm:spPr/>
      <dgm:t>
        <a:bodyPr/>
        <a:lstStyle/>
        <a:p>
          <a:endParaRPr lang="en-GB"/>
        </a:p>
      </dgm:t>
    </dgm:pt>
    <dgm:pt modelId="{E591C4A7-4099-432F-9286-3C614F3AAA36}" type="pres">
      <dgm:prSet presAssocID="{7FF6DCF0-1CBE-49ED-89CF-6648FA2A9C14}" presName="sibTrans" presStyleLbl="sibTrans2D1" presStyleIdx="2" presStyleCnt="4"/>
      <dgm:spPr/>
      <dgm:t>
        <a:bodyPr/>
        <a:lstStyle/>
        <a:p>
          <a:endParaRPr lang="en-GB"/>
        </a:p>
      </dgm:t>
    </dgm:pt>
    <dgm:pt modelId="{BDA17930-EFE7-4CFD-BA1D-BA16B8911A2B}" type="pres">
      <dgm:prSet presAssocID="{7FF6DCF0-1CBE-49ED-89CF-6648FA2A9C14}" presName="connectorText" presStyleLbl="sibTrans2D1" presStyleIdx="2" presStyleCnt="4"/>
      <dgm:spPr/>
      <dgm:t>
        <a:bodyPr/>
        <a:lstStyle/>
        <a:p>
          <a:endParaRPr lang="en-GB"/>
        </a:p>
      </dgm:t>
    </dgm:pt>
    <dgm:pt modelId="{C070E30D-446F-4640-8DC7-7840E4B7923E}" type="pres">
      <dgm:prSet presAssocID="{F518711E-EC28-4B25-9CE9-8A871B463875}" presName="node" presStyleLbl="node1" presStyleIdx="3" presStyleCnt="4">
        <dgm:presLayoutVars>
          <dgm:bulletEnabled val="1"/>
        </dgm:presLayoutVars>
      </dgm:prSet>
      <dgm:spPr/>
      <dgm:t>
        <a:bodyPr/>
        <a:lstStyle/>
        <a:p>
          <a:endParaRPr lang="en-GB"/>
        </a:p>
      </dgm:t>
    </dgm:pt>
    <dgm:pt modelId="{01156C36-D088-4803-AE0E-3774CBDD8D93}" type="pres">
      <dgm:prSet presAssocID="{CED30449-0CD9-4485-B995-98814439939B}" presName="sibTrans" presStyleLbl="sibTrans2D1" presStyleIdx="3" presStyleCnt="4"/>
      <dgm:spPr/>
      <dgm:t>
        <a:bodyPr/>
        <a:lstStyle/>
        <a:p>
          <a:endParaRPr lang="en-GB"/>
        </a:p>
      </dgm:t>
    </dgm:pt>
    <dgm:pt modelId="{1E82C15A-560A-4209-85F7-86EAA8BE331D}" type="pres">
      <dgm:prSet presAssocID="{CED30449-0CD9-4485-B995-98814439939B}" presName="connectorText" presStyleLbl="sibTrans2D1" presStyleIdx="3" presStyleCnt="4"/>
      <dgm:spPr/>
      <dgm:t>
        <a:bodyPr/>
        <a:lstStyle/>
        <a:p>
          <a:endParaRPr lang="en-GB"/>
        </a:p>
      </dgm:t>
    </dgm:pt>
  </dgm:ptLst>
  <dgm:cxnLst>
    <dgm:cxn modelId="{1C02AAA9-73A9-4922-9F94-085F16AC3D8D}" srcId="{846F892B-B09C-4CB6-8290-139231643C8D}" destId="{F518711E-EC28-4B25-9CE9-8A871B463875}" srcOrd="3" destOrd="0" parTransId="{88A3E953-1F09-4DBA-92BF-D8C8F66D222D}" sibTransId="{CED30449-0CD9-4485-B995-98814439939B}"/>
    <dgm:cxn modelId="{B3817173-E06C-4DFB-9D62-1F6369509343}" type="presOf" srcId="{3295D301-ABB4-4791-811C-F255255725D8}" destId="{D17A8BF7-19D9-42FE-AA23-F1710908142E}" srcOrd="0" destOrd="0" presId="urn:microsoft.com/office/officeart/2005/8/layout/cycle2"/>
    <dgm:cxn modelId="{2A87C598-F046-4C67-99B2-549B90EE934A}" type="presOf" srcId="{30D79D1D-2426-4BAE-9E85-D1153528E1DA}" destId="{238196AD-05E0-44C9-9ACA-E7C233228B28}" srcOrd="1" destOrd="0" presId="urn:microsoft.com/office/officeart/2005/8/layout/cycle2"/>
    <dgm:cxn modelId="{A65A3FC7-0E1F-4E43-A3D3-03AF67761438}" srcId="{846F892B-B09C-4CB6-8290-139231643C8D}" destId="{6F91F677-5907-4102-BB6B-17FBDF3F493C}" srcOrd="0" destOrd="0" parTransId="{A7AE9BD4-EF9D-4BE6-989E-2E81882826BA}" sibTransId="{3295D301-ABB4-4791-811C-F255255725D8}"/>
    <dgm:cxn modelId="{AD7ADD10-CF70-4A56-AE42-8D1A861325F8}" type="presOf" srcId="{DC17189D-FF67-409E-8F45-E88037F826FA}" destId="{7B8D8900-8D70-4A83-95BA-29CEC10C4FA2}" srcOrd="0" destOrd="0" presId="urn:microsoft.com/office/officeart/2005/8/layout/cycle2"/>
    <dgm:cxn modelId="{9ED47B47-EF8D-46C6-A9C2-858422812737}" type="presOf" srcId="{3295D301-ABB4-4791-811C-F255255725D8}" destId="{BD1FE34E-3B97-455A-BEAC-C433704AC305}" srcOrd="1" destOrd="0" presId="urn:microsoft.com/office/officeart/2005/8/layout/cycle2"/>
    <dgm:cxn modelId="{C9118C75-4B0D-4FCA-B311-AE38947B8A0A}" type="presOf" srcId="{CED30449-0CD9-4485-B995-98814439939B}" destId="{1E82C15A-560A-4209-85F7-86EAA8BE331D}" srcOrd="1" destOrd="0" presId="urn:microsoft.com/office/officeart/2005/8/layout/cycle2"/>
    <dgm:cxn modelId="{35A6E10D-70F1-4C6D-B7C7-66F5BF0B09E2}" type="presOf" srcId="{846F892B-B09C-4CB6-8290-139231643C8D}" destId="{9B8F2289-B03D-448C-8C13-5BD5D7E0DA57}" srcOrd="0" destOrd="0" presId="urn:microsoft.com/office/officeart/2005/8/layout/cycle2"/>
    <dgm:cxn modelId="{C91263A3-08FD-4908-8C4C-A07795F78F89}" srcId="{846F892B-B09C-4CB6-8290-139231643C8D}" destId="{B65E5FEE-9948-405F-BC7D-0B861C615EC1}" srcOrd="1" destOrd="0" parTransId="{692E6D48-CFD0-498F-9C81-9973991EE577}" sibTransId="{30D79D1D-2426-4BAE-9E85-D1153528E1DA}"/>
    <dgm:cxn modelId="{7718FF66-8104-4BE8-9E5D-2C3A0F3A1080}" type="presOf" srcId="{30D79D1D-2426-4BAE-9E85-D1153528E1DA}" destId="{36CD302B-C859-42E5-8FE3-63B96F2B1C54}" srcOrd="0" destOrd="0" presId="urn:microsoft.com/office/officeart/2005/8/layout/cycle2"/>
    <dgm:cxn modelId="{16796532-9C6F-435F-9287-C35C067C4758}" type="presOf" srcId="{7FF6DCF0-1CBE-49ED-89CF-6648FA2A9C14}" destId="{BDA17930-EFE7-4CFD-BA1D-BA16B8911A2B}" srcOrd="1" destOrd="0" presId="urn:microsoft.com/office/officeart/2005/8/layout/cycle2"/>
    <dgm:cxn modelId="{3E0CBE27-B551-46C5-971A-16D86EF5DD18}" type="presOf" srcId="{7FF6DCF0-1CBE-49ED-89CF-6648FA2A9C14}" destId="{E591C4A7-4099-432F-9286-3C614F3AAA36}" srcOrd="0" destOrd="0" presId="urn:microsoft.com/office/officeart/2005/8/layout/cycle2"/>
    <dgm:cxn modelId="{962D6990-8A22-487F-8719-A7177B8AF313}" type="presOf" srcId="{F518711E-EC28-4B25-9CE9-8A871B463875}" destId="{C070E30D-446F-4640-8DC7-7840E4B7923E}" srcOrd="0" destOrd="0" presId="urn:microsoft.com/office/officeart/2005/8/layout/cycle2"/>
    <dgm:cxn modelId="{C10D7ADD-62F2-4C4F-AA8C-A57395EEC60C}" srcId="{846F892B-B09C-4CB6-8290-139231643C8D}" destId="{DC17189D-FF67-409E-8F45-E88037F826FA}" srcOrd="2" destOrd="0" parTransId="{62035A64-F55C-493E-879A-397D25BE1400}" sibTransId="{7FF6DCF0-1CBE-49ED-89CF-6648FA2A9C14}"/>
    <dgm:cxn modelId="{FCD24D1F-58AC-439D-B069-A427C132B484}" type="presOf" srcId="{6F91F677-5907-4102-BB6B-17FBDF3F493C}" destId="{D3BD0812-E5D8-485A-931F-51CDA61C4813}" srcOrd="0" destOrd="0" presId="urn:microsoft.com/office/officeart/2005/8/layout/cycle2"/>
    <dgm:cxn modelId="{EBD596A4-D8BA-4A42-AC16-AF10AC1DFD0D}" type="presOf" srcId="{CED30449-0CD9-4485-B995-98814439939B}" destId="{01156C36-D088-4803-AE0E-3774CBDD8D93}" srcOrd="0" destOrd="0" presId="urn:microsoft.com/office/officeart/2005/8/layout/cycle2"/>
    <dgm:cxn modelId="{483D6A71-3A0E-4A3B-8C5C-0ED6DF52E298}" type="presOf" srcId="{B65E5FEE-9948-405F-BC7D-0B861C615EC1}" destId="{B0939B64-4584-44C5-8BFC-87AC99606791}" srcOrd="0" destOrd="0" presId="urn:microsoft.com/office/officeart/2005/8/layout/cycle2"/>
    <dgm:cxn modelId="{9F356E8A-A942-4097-BDB7-E908FDF8969F}" type="presParOf" srcId="{9B8F2289-B03D-448C-8C13-5BD5D7E0DA57}" destId="{D3BD0812-E5D8-485A-931F-51CDA61C4813}" srcOrd="0" destOrd="0" presId="urn:microsoft.com/office/officeart/2005/8/layout/cycle2"/>
    <dgm:cxn modelId="{D9D9CE89-1F77-4DD1-86E0-93DB8FB91DE1}" type="presParOf" srcId="{9B8F2289-B03D-448C-8C13-5BD5D7E0DA57}" destId="{D17A8BF7-19D9-42FE-AA23-F1710908142E}" srcOrd="1" destOrd="0" presId="urn:microsoft.com/office/officeart/2005/8/layout/cycle2"/>
    <dgm:cxn modelId="{60777204-394D-4D8F-87FB-D62FF707903C}" type="presParOf" srcId="{D17A8BF7-19D9-42FE-AA23-F1710908142E}" destId="{BD1FE34E-3B97-455A-BEAC-C433704AC305}" srcOrd="0" destOrd="0" presId="urn:microsoft.com/office/officeart/2005/8/layout/cycle2"/>
    <dgm:cxn modelId="{B712B79F-99F1-4372-A08E-801C34E786FC}" type="presParOf" srcId="{9B8F2289-B03D-448C-8C13-5BD5D7E0DA57}" destId="{B0939B64-4584-44C5-8BFC-87AC99606791}" srcOrd="2" destOrd="0" presId="urn:microsoft.com/office/officeart/2005/8/layout/cycle2"/>
    <dgm:cxn modelId="{A4238FB5-36BC-42B1-95AB-F9D7A483EE08}" type="presParOf" srcId="{9B8F2289-B03D-448C-8C13-5BD5D7E0DA57}" destId="{36CD302B-C859-42E5-8FE3-63B96F2B1C54}" srcOrd="3" destOrd="0" presId="urn:microsoft.com/office/officeart/2005/8/layout/cycle2"/>
    <dgm:cxn modelId="{24B982FB-7213-48EA-AFFF-12049FDEAF0F}" type="presParOf" srcId="{36CD302B-C859-42E5-8FE3-63B96F2B1C54}" destId="{238196AD-05E0-44C9-9ACA-E7C233228B28}" srcOrd="0" destOrd="0" presId="urn:microsoft.com/office/officeart/2005/8/layout/cycle2"/>
    <dgm:cxn modelId="{E4E42B0E-770B-44F5-898E-82B9B9327E7F}" type="presParOf" srcId="{9B8F2289-B03D-448C-8C13-5BD5D7E0DA57}" destId="{7B8D8900-8D70-4A83-95BA-29CEC10C4FA2}" srcOrd="4" destOrd="0" presId="urn:microsoft.com/office/officeart/2005/8/layout/cycle2"/>
    <dgm:cxn modelId="{2C72CF00-8E5B-4C36-B0AB-4681C8EE17AA}" type="presParOf" srcId="{9B8F2289-B03D-448C-8C13-5BD5D7E0DA57}" destId="{E591C4A7-4099-432F-9286-3C614F3AAA36}" srcOrd="5" destOrd="0" presId="urn:microsoft.com/office/officeart/2005/8/layout/cycle2"/>
    <dgm:cxn modelId="{8657FCDD-8386-4CDF-A218-6CF2E1B80069}" type="presParOf" srcId="{E591C4A7-4099-432F-9286-3C614F3AAA36}" destId="{BDA17930-EFE7-4CFD-BA1D-BA16B8911A2B}" srcOrd="0" destOrd="0" presId="urn:microsoft.com/office/officeart/2005/8/layout/cycle2"/>
    <dgm:cxn modelId="{2AD14FF9-E462-4015-BEF6-1FFDD11A6A8E}" type="presParOf" srcId="{9B8F2289-B03D-448C-8C13-5BD5D7E0DA57}" destId="{C070E30D-446F-4640-8DC7-7840E4B7923E}" srcOrd="6" destOrd="0" presId="urn:microsoft.com/office/officeart/2005/8/layout/cycle2"/>
    <dgm:cxn modelId="{94C7E64E-6048-492B-8C22-082B2B4DCCD8}" type="presParOf" srcId="{9B8F2289-B03D-448C-8C13-5BD5D7E0DA57}" destId="{01156C36-D088-4803-AE0E-3774CBDD8D93}" srcOrd="7" destOrd="0" presId="urn:microsoft.com/office/officeart/2005/8/layout/cycle2"/>
    <dgm:cxn modelId="{F09EBBDA-7DE0-4670-9D05-9617A9A31F74}" type="presParOf" srcId="{01156C36-D088-4803-AE0E-3774CBDD8D93}" destId="{1E82C15A-560A-4209-85F7-86EAA8BE331D}"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BD0812-E5D8-485A-931F-51CDA61C4813}">
      <dsp:nvSpPr>
        <dsp:cNvPr id="0" name=""/>
        <dsp:cNvSpPr/>
      </dsp:nvSpPr>
      <dsp:spPr>
        <a:xfrm>
          <a:off x="4065480" y="1016"/>
          <a:ext cx="1590118" cy="1590118"/>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b="1" kern="1200" dirty="0" smtClean="0"/>
            <a:t>Identify under performing students</a:t>
          </a:r>
          <a:endParaRPr lang="en-GB" sz="1400" b="1" kern="1200" dirty="0"/>
        </a:p>
      </dsp:txBody>
      <dsp:txXfrm>
        <a:off x="4298347" y="233883"/>
        <a:ext cx="1124384" cy="1124384"/>
      </dsp:txXfrm>
    </dsp:sp>
    <dsp:sp modelId="{D17A8BF7-19D9-42FE-AA23-F1710908142E}">
      <dsp:nvSpPr>
        <dsp:cNvPr id="0" name=""/>
        <dsp:cNvSpPr/>
      </dsp:nvSpPr>
      <dsp:spPr>
        <a:xfrm rot="2700000">
          <a:off x="5484888" y="1363410"/>
          <a:ext cx="422637" cy="536664"/>
        </a:xfrm>
        <a:prstGeom prst="rightArrow">
          <a:avLst>
            <a:gd name="adj1" fmla="val 60000"/>
            <a:gd name="adj2" fmla="val 50000"/>
          </a:avLst>
        </a:prstGeom>
        <a:gradFill rotWithShape="0">
          <a:gsLst>
            <a:gs pos="0">
              <a:schemeClr val="accent5">
                <a:tint val="60000"/>
                <a:hueOff val="0"/>
                <a:satOff val="0"/>
                <a:lumOff val="0"/>
                <a:alphaOff val="0"/>
                <a:shade val="51000"/>
                <a:satMod val="130000"/>
              </a:schemeClr>
            </a:gs>
            <a:gs pos="80000">
              <a:schemeClr val="accent5">
                <a:tint val="60000"/>
                <a:hueOff val="0"/>
                <a:satOff val="0"/>
                <a:lumOff val="0"/>
                <a:alphaOff val="0"/>
                <a:shade val="93000"/>
                <a:satMod val="130000"/>
              </a:schemeClr>
            </a:gs>
            <a:gs pos="100000">
              <a:schemeClr val="accent5">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GB" sz="2400" kern="1200"/>
        </a:p>
      </dsp:txBody>
      <dsp:txXfrm>
        <a:off x="5503456" y="1425916"/>
        <a:ext cx="295846" cy="321998"/>
      </dsp:txXfrm>
    </dsp:sp>
    <dsp:sp modelId="{B0939B64-4584-44C5-8BFC-87AC99606791}">
      <dsp:nvSpPr>
        <dsp:cNvPr id="0" name=""/>
        <dsp:cNvSpPr/>
      </dsp:nvSpPr>
      <dsp:spPr>
        <a:xfrm>
          <a:off x="5753731" y="1689266"/>
          <a:ext cx="1590118" cy="1590118"/>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b="1" kern="1200" dirty="0" smtClean="0"/>
            <a:t>Set up Intervention Allocate support and resources</a:t>
          </a:r>
          <a:endParaRPr lang="en-GB" sz="1400" b="1" kern="1200" dirty="0"/>
        </a:p>
      </dsp:txBody>
      <dsp:txXfrm>
        <a:off x="5986598" y="1922133"/>
        <a:ext cx="1124384" cy="1124384"/>
      </dsp:txXfrm>
    </dsp:sp>
    <dsp:sp modelId="{36CD302B-C859-42E5-8FE3-63B96F2B1C54}">
      <dsp:nvSpPr>
        <dsp:cNvPr id="0" name=""/>
        <dsp:cNvSpPr/>
      </dsp:nvSpPr>
      <dsp:spPr>
        <a:xfrm rot="8100000">
          <a:off x="5501804" y="3051660"/>
          <a:ext cx="422637" cy="536664"/>
        </a:xfrm>
        <a:prstGeom prst="rightArrow">
          <a:avLst>
            <a:gd name="adj1" fmla="val 60000"/>
            <a:gd name="adj2" fmla="val 50000"/>
          </a:avLst>
        </a:prstGeom>
        <a:gradFill rotWithShape="0">
          <a:gsLst>
            <a:gs pos="0">
              <a:schemeClr val="accent5">
                <a:tint val="60000"/>
                <a:hueOff val="0"/>
                <a:satOff val="0"/>
                <a:lumOff val="0"/>
                <a:alphaOff val="0"/>
                <a:shade val="51000"/>
                <a:satMod val="130000"/>
              </a:schemeClr>
            </a:gs>
            <a:gs pos="80000">
              <a:schemeClr val="accent5">
                <a:tint val="60000"/>
                <a:hueOff val="0"/>
                <a:satOff val="0"/>
                <a:lumOff val="0"/>
                <a:alphaOff val="0"/>
                <a:shade val="93000"/>
                <a:satMod val="130000"/>
              </a:schemeClr>
            </a:gs>
            <a:gs pos="100000">
              <a:schemeClr val="accent5">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GB" sz="2400" kern="1200"/>
        </a:p>
      </dsp:txBody>
      <dsp:txXfrm rot="10800000">
        <a:off x="5610027" y="3114166"/>
        <a:ext cx="295846" cy="321998"/>
      </dsp:txXfrm>
    </dsp:sp>
    <dsp:sp modelId="{7B8D8900-8D70-4A83-95BA-29CEC10C4FA2}">
      <dsp:nvSpPr>
        <dsp:cNvPr id="0" name=""/>
        <dsp:cNvSpPr/>
      </dsp:nvSpPr>
      <dsp:spPr>
        <a:xfrm>
          <a:off x="4065480" y="3377517"/>
          <a:ext cx="1590118" cy="1590118"/>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b="1" kern="1200" dirty="0" smtClean="0"/>
            <a:t>Run Intervention</a:t>
          </a:r>
          <a:endParaRPr lang="en-GB" sz="1400" b="1" kern="1200" dirty="0"/>
        </a:p>
      </dsp:txBody>
      <dsp:txXfrm>
        <a:off x="4298347" y="3610384"/>
        <a:ext cx="1124384" cy="1124384"/>
      </dsp:txXfrm>
    </dsp:sp>
    <dsp:sp modelId="{E591C4A7-4099-432F-9286-3C614F3AAA36}">
      <dsp:nvSpPr>
        <dsp:cNvPr id="0" name=""/>
        <dsp:cNvSpPr/>
      </dsp:nvSpPr>
      <dsp:spPr>
        <a:xfrm rot="13500000">
          <a:off x="3813553" y="3068577"/>
          <a:ext cx="422637" cy="536664"/>
        </a:xfrm>
        <a:prstGeom prst="rightArrow">
          <a:avLst>
            <a:gd name="adj1" fmla="val 60000"/>
            <a:gd name="adj2" fmla="val 50000"/>
          </a:avLst>
        </a:prstGeom>
        <a:gradFill rotWithShape="0">
          <a:gsLst>
            <a:gs pos="0">
              <a:schemeClr val="accent5">
                <a:tint val="60000"/>
                <a:hueOff val="0"/>
                <a:satOff val="0"/>
                <a:lumOff val="0"/>
                <a:alphaOff val="0"/>
                <a:shade val="51000"/>
                <a:satMod val="130000"/>
              </a:schemeClr>
            </a:gs>
            <a:gs pos="80000">
              <a:schemeClr val="accent5">
                <a:tint val="60000"/>
                <a:hueOff val="0"/>
                <a:satOff val="0"/>
                <a:lumOff val="0"/>
                <a:alphaOff val="0"/>
                <a:shade val="93000"/>
                <a:satMod val="130000"/>
              </a:schemeClr>
            </a:gs>
            <a:gs pos="100000">
              <a:schemeClr val="accent5">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GB" sz="2400" kern="1200"/>
        </a:p>
      </dsp:txBody>
      <dsp:txXfrm rot="10800000">
        <a:off x="3921776" y="3220737"/>
        <a:ext cx="295846" cy="321998"/>
      </dsp:txXfrm>
    </dsp:sp>
    <dsp:sp modelId="{C070E30D-446F-4640-8DC7-7840E4B7923E}">
      <dsp:nvSpPr>
        <dsp:cNvPr id="0" name=""/>
        <dsp:cNvSpPr/>
      </dsp:nvSpPr>
      <dsp:spPr>
        <a:xfrm>
          <a:off x="2377230" y="1689266"/>
          <a:ext cx="1590118" cy="1590118"/>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b="1" kern="1200" dirty="0" smtClean="0"/>
            <a:t>Review outcomes and costs</a:t>
          </a:r>
          <a:endParaRPr lang="en-GB" sz="1400" b="1" kern="1200" dirty="0"/>
        </a:p>
      </dsp:txBody>
      <dsp:txXfrm>
        <a:off x="2610097" y="1922133"/>
        <a:ext cx="1124384" cy="1124384"/>
      </dsp:txXfrm>
    </dsp:sp>
    <dsp:sp modelId="{01156C36-D088-4803-AE0E-3774CBDD8D93}">
      <dsp:nvSpPr>
        <dsp:cNvPr id="0" name=""/>
        <dsp:cNvSpPr/>
      </dsp:nvSpPr>
      <dsp:spPr>
        <a:xfrm rot="18900000">
          <a:off x="3796637" y="1380326"/>
          <a:ext cx="422637" cy="536664"/>
        </a:xfrm>
        <a:prstGeom prst="rightArrow">
          <a:avLst>
            <a:gd name="adj1" fmla="val 60000"/>
            <a:gd name="adj2" fmla="val 50000"/>
          </a:avLst>
        </a:prstGeom>
        <a:gradFill rotWithShape="0">
          <a:gsLst>
            <a:gs pos="0">
              <a:schemeClr val="accent5">
                <a:tint val="60000"/>
                <a:hueOff val="0"/>
                <a:satOff val="0"/>
                <a:lumOff val="0"/>
                <a:alphaOff val="0"/>
                <a:shade val="51000"/>
                <a:satMod val="130000"/>
              </a:schemeClr>
            </a:gs>
            <a:gs pos="80000">
              <a:schemeClr val="accent5">
                <a:tint val="60000"/>
                <a:hueOff val="0"/>
                <a:satOff val="0"/>
                <a:lumOff val="0"/>
                <a:alphaOff val="0"/>
                <a:shade val="93000"/>
                <a:satMod val="130000"/>
              </a:schemeClr>
            </a:gs>
            <a:gs pos="100000">
              <a:schemeClr val="accent5">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GB" sz="2400" kern="1200"/>
        </a:p>
      </dsp:txBody>
      <dsp:txXfrm>
        <a:off x="3815205" y="1532486"/>
        <a:ext cx="295846" cy="321998"/>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1"/>
            <a:ext cx="2945862" cy="497333"/>
          </a:xfrm>
          <a:prstGeom prst="rect">
            <a:avLst/>
          </a:prstGeom>
          <a:noFill/>
          <a:ln w="9525">
            <a:noFill/>
            <a:miter lim="800000"/>
            <a:headEnd/>
            <a:tailEnd/>
          </a:ln>
        </p:spPr>
        <p:txBody>
          <a:bodyPr vert="horz" wrap="square" lIns="91383" tIns="45691" rIns="91383" bIns="45691" numCol="1" anchor="t" anchorCtr="0" compatLnSpc="1">
            <a:prstTxWarp prst="textNoShape">
              <a:avLst/>
            </a:prstTxWarp>
          </a:bodyPr>
          <a:lstStyle>
            <a:lvl1pPr algn="l" defTabSz="914378">
              <a:defRPr sz="1200" b="0">
                <a:solidFill>
                  <a:schemeClr val="tx1"/>
                </a:solidFill>
              </a:defRPr>
            </a:lvl1pPr>
          </a:lstStyle>
          <a:p>
            <a:pPr>
              <a:defRPr/>
            </a:pPr>
            <a:endParaRPr lang="en-GB"/>
          </a:p>
        </p:txBody>
      </p:sp>
      <p:sp>
        <p:nvSpPr>
          <p:cNvPr id="62467" name="Rectangle 3"/>
          <p:cNvSpPr>
            <a:spLocks noGrp="1" noChangeArrowheads="1"/>
          </p:cNvSpPr>
          <p:nvPr>
            <p:ph type="dt" sz="quarter" idx="1"/>
          </p:nvPr>
        </p:nvSpPr>
        <p:spPr bwMode="auto">
          <a:xfrm>
            <a:off x="3850294" y="1"/>
            <a:ext cx="2945862" cy="497333"/>
          </a:xfrm>
          <a:prstGeom prst="rect">
            <a:avLst/>
          </a:prstGeom>
          <a:noFill/>
          <a:ln w="9525">
            <a:noFill/>
            <a:miter lim="800000"/>
            <a:headEnd/>
            <a:tailEnd/>
          </a:ln>
        </p:spPr>
        <p:txBody>
          <a:bodyPr vert="horz" wrap="square" lIns="91383" tIns="45691" rIns="91383" bIns="45691" numCol="1" anchor="t" anchorCtr="0" compatLnSpc="1">
            <a:prstTxWarp prst="textNoShape">
              <a:avLst/>
            </a:prstTxWarp>
          </a:bodyPr>
          <a:lstStyle>
            <a:lvl1pPr algn="r" defTabSz="914378">
              <a:defRPr sz="1200" b="0">
                <a:solidFill>
                  <a:schemeClr val="tx1"/>
                </a:solidFill>
              </a:defRPr>
            </a:lvl1pPr>
          </a:lstStyle>
          <a:p>
            <a:pPr>
              <a:defRPr/>
            </a:pPr>
            <a:endParaRPr lang="en-GB"/>
          </a:p>
        </p:txBody>
      </p:sp>
      <p:sp>
        <p:nvSpPr>
          <p:cNvPr id="62468" name="Rectangle 4"/>
          <p:cNvSpPr>
            <a:spLocks noGrp="1" noChangeArrowheads="1"/>
          </p:cNvSpPr>
          <p:nvPr>
            <p:ph type="ftr" sz="quarter" idx="2"/>
          </p:nvPr>
        </p:nvSpPr>
        <p:spPr bwMode="auto">
          <a:xfrm>
            <a:off x="0" y="9427766"/>
            <a:ext cx="2945862" cy="497332"/>
          </a:xfrm>
          <a:prstGeom prst="rect">
            <a:avLst/>
          </a:prstGeom>
          <a:noFill/>
          <a:ln w="9525">
            <a:noFill/>
            <a:miter lim="800000"/>
            <a:headEnd/>
            <a:tailEnd/>
          </a:ln>
        </p:spPr>
        <p:txBody>
          <a:bodyPr vert="horz" wrap="square" lIns="91383" tIns="45691" rIns="91383" bIns="45691" numCol="1" anchor="b" anchorCtr="0" compatLnSpc="1">
            <a:prstTxWarp prst="textNoShape">
              <a:avLst/>
            </a:prstTxWarp>
          </a:bodyPr>
          <a:lstStyle>
            <a:lvl1pPr algn="l" defTabSz="914378">
              <a:defRPr sz="1200" b="0">
                <a:solidFill>
                  <a:schemeClr val="tx1"/>
                </a:solidFill>
              </a:defRPr>
            </a:lvl1pPr>
          </a:lstStyle>
          <a:p>
            <a:pPr>
              <a:defRPr/>
            </a:pPr>
            <a:endParaRPr lang="en-GB"/>
          </a:p>
        </p:txBody>
      </p:sp>
      <p:sp>
        <p:nvSpPr>
          <p:cNvPr id="62469" name="Rectangle 5"/>
          <p:cNvSpPr>
            <a:spLocks noGrp="1" noChangeArrowheads="1"/>
          </p:cNvSpPr>
          <p:nvPr>
            <p:ph type="sldNum" sz="quarter" idx="3"/>
          </p:nvPr>
        </p:nvSpPr>
        <p:spPr bwMode="auto">
          <a:xfrm>
            <a:off x="3850294" y="9427766"/>
            <a:ext cx="2945862" cy="497332"/>
          </a:xfrm>
          <a:prstGeom prst="rect">
            <a:avLst/>
          </a:prstGeom>
          <a:noFill/>
          <a:ln w="9525">
            <a:noFill/>
            <a:miter lim="800000"/>
            <a:headEnd/>
            <a:tailEnd/>
          </a:ln>
        </p:spPr>
        <p:txBody>
          <a:bodyPr vert="horz" wrap="square" lIns="91383" tIns="45691" rIns="91383" bIns="45691" numCol="1" anchor="b" anchorCtr="0" compatLnSpc="1">
            <a:prstTxWarp prst="textNoShape">
              <a:avLst/>
            </a:prstTxWarp>
          </a:bodyPr>
          <a:lstStyle>
            <a:lvl1pPr algn="r" defTabSz="914378">
              <a:defRPr sz="1200" b="0">
                <a:solidFill>
                  <a:schemeClr val="tx1"/>
                </a:solidFill>
              </a:defRPr>
            </a:lvl1pPr>
          </a:lstStyle>
          <a:p>
            <a:pPr>
              <a:defRPr/>
            </a:pPr>
            <a:fld id="{72DEFB99-373C-4D25-8622-12A22A00E22F}" type="slidenum">
              <a:rPr lang="en-GB"/>
              <a:pPr>
                <a:defRPr/>
              </a:pPr>
              <a:t>‹#›</a:t>
            </a:fld>
            <a:endParaRPr lang="en-GB"/>
          </a:p>
        </p:txBody>
      </p:sp>
    </p:spTree>
    <p:extLst>
      <p:ext uri="{BB962C8B-B14F-4D97-AF65-F5344CB8AC3E}">
        <p14:creationId xmlns:p14="http://schemas.microsoft.com/office/powerpoint/2010/main" val="42554905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1"/>
            <a:ext cx="2945862" cy="497333"/>
          </a:xfrm>
          <a:prstGeom prst="rect">
            <a:avLst/>
          </a:prstGeom>
          <a:noFill/>
          <a:ln w="9525">
            <a:noFill/>
            <a:miter lim="800000"/>
            <a:headEnd/>
            <a:tailEnd/>
          </a:ln>
        </p:spPr>
        <p:txBody>
          <a:bodyPr vert="horz" wrap="square" lIns="91383" tIns="45691" rIns="91383" bIns="45691" numCol="1" anchor="t" anchorCtr="0" compatLnSpc="1">
            <a:prstTxWarp prst="textNoShape">
              <a:avLst/>
            </a:prstTxWarp>
          </a:bodyPr>
          <a:lstStyle>
            <a:lvl1pPr algn="l" defTabSz="914378">
              <a:defRPr sz="1200" b="0" baseline="-25000">
                <a:solidFill>
                  <a:schemeClr val="tx1"/>
                </a:solidFill>
              </a:defRPr>
            </a:lvl1pPr>
          </a:lstStyle>
          <a:p>
            <a:pPr>
              <a:defRPr/>
            </a:pPr>
            <a:endParaRPr lang="en-GB"/>
          </a:p>
        </p:txBody>
      </p:sp>
      <p:sp>
        <p:nvSpPr>
          <p:cNvPr id="14339" name="Rectangle 3"/>
          <p:cNvSpPr>
            <a:spLocks noGrp="1" noChangeArrowheads="1"/>
          </p:cNvSpPr>
          <p:nvPr>
            <p:ph type="dt" idx="1"/>
          </p:nvPr>
        </p:nvSpPr>
        <p:spPr bwMode="auto">
          <a:xfrm>
            <a:off x="3851814" y="1"/>
            <a:ext cx="2945862" cy="497333"/>
          </a:xfrm>
          <a:prstGeom prst="rect">
            <a:avLst/>
          </a:prstGeom>
          <a:noFill/>
          <a:ln w="9525">
            <a:noFill/>
            <a:miter lim="800000"/>
            <a:headEnd/>
            <a:tailEnd/>
          </a:ln>
        </p:spPr>
        <p:txBody>
          <a:bodyPr vert="horz" wrap="square" lIns="91383" tIns="45691" rIns="91383" bIns="45691" numCol="1" anchor="t" anchorCtr="0" compatLnSpc="1">
            <a:prstTxWarp prst="textNoShape">
              <a:avLst/>
            </a:prstTxWarp>
          </a:bodyPr>
          <a:lstStyle>
            <a:lvl1pPr algn="r" defTabSz="914378">
              <a:defRPr sz="1200" b="0" baseline="-25000">
                <a:solidFill>
                  <a:schemeClr val="tx1"/>
                </a:solidFill>
              </a:defRPr>
            </a:lvl1pPr>
          </a:lstStyle>
          <a:p>
            <a:pPr>
              <a:defRPr/>
            </a:pPr>
            <a:endParaRPr lang="en-GB"/>
          </a:p>
        </p:txBody>
      </p:sp>
      <p:sp>
        <p:nvSpPr>
          <p:cNvPr id="52228" name="Rectangle 4"/>
          <p:cNvSpPr>
            <a:spLocks noGrp="1" noRot="1" noChangeAspect="1" noChangeArrowheads="1" noTextEdit="1"/>
          </p:cNvSpPr>
          <p:nvPr>
            <p:ph type="sldImg" idx="2"/>
          </p:nvPr>
        </p:nvSpPr>
        <p:spPr bwMode="auto">
          <a:xfrm>
            <a:off x="915988" y="742950"/>
            <a:ext cx="4965700" cy="3724275"/>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905952" y="4716193"/>
            <a:ext cx="4985772" cy="4466755"/>
          </a:xfrm>
          <a:prstGeom prst="rect">
            <a:avLst/>
          </a:prstGeom>
          <a:noFill/>
          <a:ln w="9525">
            <a:noFill/>
            <a:miter lim="800000"/>
            <a:headEnd/>
            <a:tailEnd/>
          </a:ln>
        </p:spPr>
        <p:txBody>
          <a:bodyPr vert="horz" wrap="square" lIns="91383" tIns="45691" rIns="91383" bIns="45691"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4342" name="Rectangle 6"/>
          <p:cNvSpPr>
            <a:spLocks noGrp="1" noChangeArrowheads="1"/>
          </p:cNvSpPr>
          <p:nvPr>
            <p:ph type="ftr" sz="quarter" idx="4"/>
          </p:nvPr>
        </p:nvSpPr>
        <p:spPr bwMode="auto">
          <a:xfrm>
            <a:off x="0" y="9429305"/>
            <a:ext cx="2945862" cy="497333"/>
          </a:xfrm>
          <a:prstGeom prst="rect">
            <a:avLst/>
          </a:prstGeom>
          <a:noFill/>
          <a:ln w="9525">
            <a:noFill/>
            <a:miter lim="800000"/>
            <a:headEnd/>
            <a:tailEnd/>
          </a:ln>
        </p:spPr>
        <p:txBody>
          <a:bodyPr vert="horz" wrap="square" lIns="91383" tIns="45691" rIns="91383" bIns="45691" numCol="1" anchor="b" anchorCtr="0" compatLnSpc="1">
            <a:prstTxWarp prst="textNoShape">
              <a:avLst/>
            </a:prstTxWarp>
          </a:bodyPr>
          <a:lstStyle>
            <a:lvl1pPr algn="l" defTabSz="914378">
              <a:defRPr sz="1200" b="0" baseline="-25000">
                <a:solidFill>
                  <a:schemeClr val="tx1"/>
                </a:solidFill>
              </a:defRPr>
            </a:lvl1pPr>
          </a:lstStyle>
          <a:p>
            <a:pPr>
              <a:defRPr/>
            </a:pPr>
            <a:endParaRPr lang="en-GB"/>
          </a:p>
        </p:txBody>
      </p:sp>
      <p:sp>
        <p:nvSpPr>
          <p:cNvPr id="14343" name="Rectangle 7"/>
          <p:cNvSpPr>
            <a:spLocks noGrp="1" noChangeArrowheads="1"/>
          </p:cNvSpPr>
          <p:nvPr>
            <p:ph type="sldNum" sz="quarter" idx="5"/>
          </p:nvPr>
        </p:nvSpPr>
        <p:spPr bwMode="auto">
          <a:xfrm>
            <a:off x="3851814" y="9429305"/>
            <a:ext cx="2945862" cy="497333"/>
          </a:xfrm>
          <a:prstGeom prst="rect">
            <a:avLst/>
          </a:prstGeom>
          <a:noFill/>
          <a:ln w="9525">
            <a:noFill/>
            <a:miter lim="800000"/>
            <a:headEnd/>
            <a:tailEnd/>
          </a:ln>
        </p:spPr>
        <p:txBody>
          <a:bodyPr vert="horz" wrap="square" lIns="91383" tIns="45691" rIns="91383" bIns="45691" numCol="1" anchor="b" anchorCtr="0" compatLnSpc="1">
            <a:prstTxWarp prst="textNoShape">
              <a:avLst/>
            </a:prstTxWarp>
          </a:bodyPr>
          <a:lstStyle>
            <a:lvl1pPr algn="r" defTabSz="914378">
              <a:defRPr sz="1200" b="0" baseline="-25000">
                <a:solidFill>
                  <a:schemeClr val="tx1"/>
                </a:solidFill>
              </a:defRPr>
            </a:lvl1pPr>
          </a:lstStyle>
          <a:p>
            <a:pPr>
              <a:defRPr/>
            </a:pPr>
            <a:fld id="{71BD6111-3AD9-4AD6-8E77-BAA3F93E6617}" type="slidenum">
              <a:rPr lang="en-US"/>
              <a:pPr>
                <a:defRPr/>
              </a:pPr>
              <a:t>‹#›</a:t>
            </a:fld>
            <a:endParaRPr lang="en-US"/>
          </a:p>
        </p:txBody>
      </p:sp>
    </p:spTree>
    <p:extLst>
      <p:ext uri="{BB962C8B-B14F-4D97-AF65-F5344CB8AC3E}">
        <p14:creationId xmlns:p14="http://schemas.microsoft.com/office/powerpoint/2010/main" val="7717896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ＭＳ Ｐゴシック" pitchFamily="1" charset="-128"/>
        <a:cs typeface="ＭＳ Ｐゴシック"/>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pitchFamily="1" charset="-128"/>
        <a:cs typeface="ＭＳ Ｐゴシック"/>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pitchFamily="1" charset="-128"/>
        <a:cs typeface="ＭＳ Ｐゴシック"/>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pitchFamily="1" charset="-128"/>
        <a:cs typeface="ＭＳ Ｐゴシック"/>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pitchFamily="1"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Intro – housekeeping </a:t>
            </a:r>
          </a:p>
          <a:p>
            <a:r>
              <a:rPr lang="en-GB" dirty="0" smtClean="0"/>
              <a:t>You’ve all been muted to avoid background</a:t>
            </a:r>
            <a:r>
              <a:rPr lang="en-GB" baseline="0" dirty="0" smtClean="0"/>
              <a:t> noise</a:t>
            </a:r>
          </a:p>
          <a:p>
            <a:r>
              <a:rPr lang="en-GB" baseline="0" dirty="0" smtClean="0"/>
              <a:t>Questioned can be sent via instant message. Answer short questions where possible. Leave more complex questions until the end</a:t>
            </a:r>
            <a:endParaRPr lang="en-US" dirty="0"/>
          </a:p>
        </p:txBody>
      </p:sp>
      <p:sp>
        <p:nvSpPr>
          <p:cNvPr id="4" name="Slide Number Placeholder 3"/>
          <p:cNvSpPr>
            <a:spLocks noGrp="1"/>
          </p:cNvSpPr>
          <p:nvPr>
            <p:ph type="sldNum" sz="quarter" idx="10"/>
          </p:nvPr>
        </p:nvSpPr>
        <p:spPr/>
        <p:txBody>
          <a:bodyPr/>
          <a:lstStyle/>
          <a:p>
            <a:pPr>
              <a:defRPr/>
            </a:pPr>
            <a:fld id="{71BD6111-3AD9-4AD6-8E77-BAA3F93E6617}" type="slidenum">
              <a:rPr lang="en-US" smtClean="0"/>
              <a:pPr>
                <a:defRPr/>
              </a:pPr>
              <a:t>1</a:t>
            </a:fld>
            <a:endParaRPr lang="en-US"/>
          </a:p>
        </p:txBody>
      </p:sp>
    </p:spTree>
    <p:extLst>
      <p:ext uri="{BB962C8B-B14F-4D97-AF65-F5344CB8AC3E}">
        <p14:creationId xmlns:p14="http://schemas.microsoft.com/office/powerpoint/2010/main" val="168856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Is it working?</a:t>
            </a:r>
            <a:endParaRPr lang="en-GB" dirty="0"/>
          </a:p>
        </p:txBody>
      </p:sp>
      <p:sp>
        <p:nvSpPr>
          <p:cNvPr id="4" name="Slide Number Placeholder 3"/>
          <p:cNvSpPr>
            <a:spLocks noGrp="1"/>
          </p:cNvSpPr>
          <p:nvPr>
            <p:ph type="sldNum" sz="quarter" idx="10"/>
          </p:nvPr>
        </p:nvSpPr>
        <p:spPr/>
        <p:txBody>
          <a:bodyPr/>
          <a:lstStyle/>
          <a:p>
            <a:pPr>
              <a:defRPr/>
            </a:pPr>
            <a:fld id="{71BD6111-3AD9-4AD6-8E77-BAA3F93E6617}" type="slidenum">
              <a:rPr lang="en-US" smtClean="0"/>
              <a:pPr>
                <a:defRPr/>
              </a:pPr>
              <a:t>13</a:t>
            </a:fld>
            <a:endParaRPr lang="en-US"/>
          </a:p>
        </p:txBody>
      </p:sp>
    </p:spTree>
    <p:extLst>
      <p:ext uri="{BB962C8B-B14F-4D97-AF65-F5344CB8AC3E}">
        <p14:creationId xmlns:p14="http://schemas.microsoft.com/office/powerpoint/2010/main" val="372553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What’s going on</a:t>
            </a:r>
          </a:p>
          <a:p>
            <a:r>
              <a:rPr lang="en-GB" dirty="0" smtClean="0"/>
              <a:t>Identifies student in</a:t>
            </a:r>
            <a:r>
              <a:rPr lang="en-GB" baseline="0" dirty="0" smtClean="0"/>
              <a:t> many interventions</a:t>
            </a:r>
            <a:endParaRPr lang="en-GB" dirty="0" smtClean="0"/>
          </a:p>
          <a:p>
            <a:r>
              <a:rPr lang="en-GB" dirty="0" smtClean="0"/>
              <a:t>Overview</a:t>
            </a:r>
            <a:r>
              <a:rPr lang="en-GB" baseline="0" dirty="0" smtClean="0"/>
              <a:t> of whole school, export to Excel</a:t>
            </a:r>
            <a:endParaRPr lang="en-GB" dirty="0"/>
          </a:p>
        </p:txBody>
      </p:sp>
      <p:sp>
        <p:nvSpPr>
          <p:cNvPr id="4" name="Slide Number Placeholder 3"/>
          <p:cNvSpPr>
            <a:spLocks noGrp="1"/>
          </p:cNvSpPr>
          <p:nvPr>
            <p:ph type="sldNum" sz="quarter" idx="10"/>
          </p:nvPr>
        </p:nvSpPr>
        <p:spPr/>
        <p:txBody>
          <a:bodyPr/>
          <a:lstStyle/>
          <a:p>
            <a:pPr>
              <a:defRPr/>
            </a:pPr>
            <a:fld id="{71BD6111-3AD9-4AD6-8E77-BAA3F93E6617}" type="slidenum">
              <a:rPr lang="en-US" smtClean="0"/>
              <a:pPr>
                <a:defRPr/>
              </a:pPr>
              <a:t>14</a:t>
            </a:fld>
            <a:endParaRPr lang="en-US"/>
          </a:p>
        </p:txBody>
      </p:sp>
    </p:spTree>
    <p:extLst>
      <p:ext uri="{BB962C8B-B14F-4D97-AF65-F5344CB8AC3E}">
        <p14:creationId xmlns:p14="http://schemas.microsoft.com/office/powerpoint/2010/main" val="1323902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Is it working?</a:t>
            </a:r>
            <a:endParaRPr lang="en-GB" dirty="0"/>
          </a:p>
        </p:txBody>
      </p:sp>
      <p:sp>
        <p:nvSpPr>
          <p:cNvPr id="4" name="Slide Number Placeholder 3"/>
          <p:cNvSpPr>
            <a:spLocks noGrp="1"/>
          </p:cNvSpPr>
          <p:nvPr>
            <p:ph type="sldNum" sz="quarter" idx="10"/>
          </p:nvPr>
        </p:nvSpPr>
        <p:spPr/>
        <p:txBody>
          <a:bodyPr/>
          <a:lstStyle/>
          <a:p>
            <a:pPr>
              <a:defRPr/>
            </a:pPr>
            <a:fld id="{71BD6111-3AD9-4AD6-8E77-BAA3F93E6617}" type="slidenum">
              <a:rPr lang="en-US" smtClean="0"/>
              <a:pPr>
                <a:defRPr/>
              </a:pPr>
              <a:t>15</a:t>
            </a:fld>
            <a:endParaRPr lang="en-US"/>
          </a:p>
        </p:txBody>
      </p:sp>
    </p:spTree>
    <p:extLst>
      <p:ext uri="{BB962C8B-B14F-4D97-AF65-F5344CB8AC3E}">
        <p14:creationId xmlns:p14="http://schemas.microsoft.com/office/powerpoint/2010/main" val="221349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Is it working?</a:t>
            </a:r>
            <a:endParaRPr lang="en-GB" dirty="0"/>
          </a:p>
        </p:txBody>
      </p:sp>
      <p:sp>
        <p:nvSpPr>
          <p:cNvPr id="4" name="Slide Number Placeholder 3"/>
          <p:cNvSpPr>
            <a:spLocks noGrp="1"/>
          </p:cNvSpPr>
          <p:nvPr>
            <p:ph type="sldNum" sz="quarter" idx="10"/>
          </p:nvPr>
        </p:nvSpPr>
        <p:spPr/>
        <p:txBody>
          <a:bodyPr/>
          <a:lstStyle/>
          <a:p>
            <a:pPr>
              <a:defRPr/>
            </a:pPr>
            <a:fld id="{71BD6111-3AD9-4AD6-8E77-BAA3F93E6617}" type="slidenum">
              <a:rPr lang="en-US" smtClean="0"/>
              <a:pPr>
                <a:defRPr/>
              </a:pPr>
              <a:t>16</a:t>
            </a:fld>
            <a:endParaRPr lang="en-US"/>
          </a:p>
        </p:txBody>
      </p:sp>
    </p:spTree>
    <p:extLst>
      <p:ext uri="{BB962C8B-B14F-4D97-AF65-F5344CB8AC3E}">
        <p14:creationId xmlns:p14="http://schemas.microsoft.com/office/powerpoint/2010/main" val="2071609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Is it working?</a:t>
            </a:r>
            <a:endParaRPr lang="en-GB" dirty="0"/>
          </a:p>
        </p:txBody>
      </p:sp>
      <p:sp>
        <p:nvSpPr>
          <p:cNvPr id="4" name="Slide Number Placeholder 3"/>
          <p:cNvSpPr>
            <a:spLocks noGrp="1"/>
          </p:cNvSpPr>
          <p:nvPr>
            <p:ph type="sldNum" sz="quarter" idx="10"/>
          </p:nvPr>
        </p:nvSpPr>
        <p:spPr/>
        <p:txBody>
          <a:bodyPr/>
          <a:lstStyle/>
          <a:p>
            <a:pPr>
              <a:defRPr/>
            </a:pPr>
            <a:fld id="{71BD6111-3AD9-4AD6-8E77-BAA3F93E6617}" type="slidenum">
              <a:rPr lang="en-US" smtClean="0"/>
              <a:pPr>
                <a:defRPr/>
              </a:pPr>
              <a:t>17</a:t>
            </a:fld>
            <a:endParaRPr lang="en-US"/>
          </a:p>
        </p:txBody>
      </p:sp>
    </p:spTree>
    <p:extLst>
      <p:ext uri="{BB962C8B-B14F-4D97-AF65-F5344CB8AC3E}">
        <p14:creationId xmlns:p14="http://schemas.microsoft.com/office/powerpoint/2010/main" val="3322500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pitchFamily="34" charset="0"/>
                <a:ea typeface="ＭＳ Ｐゴシック" pitchFamily="1" charset="-128"/>
                <a:cs typeface="ＭＳ Ｐゴシック"/>
              </a:rPr>
              <a:t>The Education Endowment Fund is an organisation dedicated closing the attainment gap to ensure that children and young people from all backgrounds can fulfil their potential and make the most of their talents. They have funded research into what are the most cost-effective interventions</a:t>
            </a:r>
          </a:p>
        </p:txBody>
      </p:sp>
      <p:sp>
        <p:nvSpPr>
          <p:cNvPr id="4" name="Slide Number Placeholder 3"/>
          <p:cNvSpPr>
            <a:spLocks noGrp="1"/>
          </p:cNvSpPr>
          <p:nvPr>
            <p:ph type="sldNum" sz="quarter" idx="10"/>
          </p:nvPr>
        </p:nvSpPr>
        <p:spPr/>
        <p:txBody>
          <a:bodyPr/>
          <a:lstStyle/>
          <a:p>
            <a:pPr>
              <a:defRPr/>
            </a:pPr>
            <a:fld id="{71BD6111-3AD9-4AD6-8E77-BAA3F93E6617}" type="slidenum">
              <a:rPr lang="en-US" smtClean="0"/>
              <a:pPr>
                <a:defRPr/>
              </a:pPr>
              <a:t>2</a:t>
            </a:fld>
            <a:endParaRPr lang="en-US"/>
          </a:p>
        </p:txBody>
      </p:sp>
    </p:spTree>
    <p:extLst>
      <p:ext uri="{BB962C8B-B14F-4D97-AF65-F5344CB8AC3E}">
        <p14:creationId xmlns:p14="http://schemas.microsoft.com/office/powerpoint/2010/main" val="1642482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742950"/>
            <a:ext cx="4965700" cy="3724275"/>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pitchFamily="34" charset="0"/>
                <a:ea typeface="ＭＳ Ｐゴシック" pitchFamily="1" charset="-128"/>
                <a:cs typeface="ＭＳ Ｐゴシック"/>
              </a:rPr>
              <a:t>This slide shows the top 6 most cost-effective Interventions used in schools</a:t>
            </a:r>
          </a:p>
        </p:txBody>
      </p:sp>
      <p:sp>
        <p:nvSpPr>
          <p:cNvPr id="4" name="Slide Number Placeholder 3"/>
          <p:cNvSpPr>
            <a:spLocks noGrp="1"/>
          </p:cNvSpPr>
          <p:nvPr>
            <p:ph type="sldNum" sz="quarter" idx="10"/>
          </p:nvPr>
        </p:nvSpPr>
        <p:spPr/>
        <p:txBody>
          <a:bodyPr/>
          <a:lstStyle/>
          <a:p>
            <a:fld id="{602D7E49-E3CD-4705-8C73-872C8E320CC7}" type="slidenum">
              <a:rPr lang="en-GB" smtClean="0"/>
              <a:t>3</a:t>
            </a:fld>
            <a:endParaRPr lang="en-GB"/>
          </a:p>
        </p:txBody>
      </p:sp>
    </p:spTree>
    <p:extLst>
      <p:ext uri="{BB962C8B-B14F-4D97-AF65-F5344CB8AC3E}">
        <p14:creationId xmlns:p14="http://schemas.microsoft.com/office/powerpoint/2010/main" val="1631487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smtClean="0"/>
              <a:t>Interventions can also be used be to improve</a:t>
            </a:r>
            <a:r>
              <a:rPr lang="en-GB" baseline="0" dirty="0" smtClean="0"/>
              <a:t> </a:t>
            </a:r>
            <a:r>
              <a:rPr lang="en-GB" b="1" dirty="0" smtClean="0">
                <a:solidFill>
                  <a:srgbClr val="14A5BF"/>
                </a:solidFill>
              </a:rPr>
              <a:t>attendance, behaviour</a:t>
            </a:r>
            <a:r>
              <a:rPr lang="en-GB" dirty="0" smtClean="0"/>
              <a:t> or general </a:t>
            </a:r>
            <a:r>
              <a:rPr lang="en-GB" b="1" dirty="0" smtClean="0">
                <a:solidFill>
                  <a:srgbClr val="14A5BF"/>
                </a:solidFill>
              </a:rPr>
              <a:t>wellbeing </a:t>
            </a:r>
            <a:r>
              <a:rPr lang="en-GB" b="0" dirty="0" smtClean="0">
                <a:solidFill>
                  <a:srgbClr val="14A5BF"/>
                </a:solidFill>
              </a:rPr>
              <a:t>as well as </a:t>
            </a:r>
            <a:r>
              <a:rPr lang="en-GB" b="1" dirty="0" smtClean="0">
                <a:solidFill>
                  <a:srgbClr val="14A5BF"/>
                </a:solidFill>
              </a:rPr>
              <a:t>grades</a:t>
            </a:r>
          </a:p>
        </p:txBody>
      </p:sp>
      <p:sp>
        <p:nvSpPr>
          <p:cNvPr id="4" name="Slide Number Placeholder 3"/>
          <p:cNvSpPr>
            <a:spLocks noGrp="1"/>
          </p:cNvSpPr>
          <p:nvPr>
            <p:ph type="sldNum" sz="quarter" idx="10"/>
          </p:nvPr>
        </p:nvSpPr>
        <p:spPr/>
        <p:txBody>
          <a:bodyPr/>
          <a:lstStyle/>
          <a:p>
            <a:pPr>
              <a:defRPr/>
            </a:pPr>
            <a:fld id="{71BD6111-3AD9-4AD6-8E77-BAA3F93E6617}" type="slidenum">
              <a:rPr lang="en-US" smtClean="0"/>
              <a:pPr>
                <a:defRPr/>
              </a:pPr>
              <a:t>4</a:t>
            </a:fld>
            <a:endParaRPr lang="en-US"/>
          </a:p>
        </p:txBody>
      </p:sp>
    </p:spTree>
    <p:extLst>
      <p:ext uri="{BB962C8B-B14F-4D97-AF65-F5344CB8AC3E}">
        <p14:creationId xmlns:p14="http://schemas.microsoft.com/office/powerpoint/2010/main" val="170186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Will be included in ISMS primary later in 2017</a:t>
            </a:r>
            <a:endParaRPr lang="en-GB" dirty="0"/>
          </a:p>
        </p:txBody>
      </p:sp>
      <p:sp>
        <p:nvSpPr>
          <p:cNvPr id="4" name="Slide Number Placeholder 3"/>
          <p:cNvSpPr>
            <a:spLocks noGrp="1"/>
          </p:cNvSpPr>
          <p:nvPr>
            <p:ph type="sldNum" sz="quarter" idx="10"/>
          </p:nvPr>
        </p:nvSpPr>
        <p:spPr/>
        <p:txBody>
          <a:bodyPr/>
          <a:lstStyle/>
          <a:p>
            <a:pPr>
              <a:defRPr/>
            </a:pPr>
            <a:fld id="{71BD6111-3AD9-4AD6-8E77-BAA3F93E6617}" type="slidenum">
              <a:rPr lang="en-US" smtClean="0"/>
              <a:pPr>
                <a:defRPr/>
              </a:pPr>
              <a:t>5</a:t>
            </a:fld>
            <a:endParaRPr lang="en-US"/>
          </a:p>
        </p:txBody>
      </p:sp>
    </p:spTree>
    <p:extLst>
      <p:ext uri="{BB962C8B-B14F-4D97-AF65-F5344CB8AC3E}">
        <p14:creationId xmlns:p14="http://schemas.microsoft.com/office/powerpoint/2010/main" val="4148153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solidFill>
                  <a:schemeClr val="tx1"/>
                </a:solidFill>
              </a:rPr>
              <a:t>SIMS Interventions will be a system to </a:t>
            </a:r>
            <a:r>
              <a:rPr lang="en-GB" b="1" dirty="0" smtClean="0">
                <a:solidFill>
                  <a:schemeClr val="tx1"/>
                </a:solidFill>
              </a:rPr>
              <a:t>track</a:t>
            </a:r>
            <a:r>
              <a:rPr lang="en-GB" dirty="0" smtClean="0">
                <a:solidFill>
                  <a:schemeClr val="tx1"/>
                </a:solidFill>
              </a:rPr>
              <a:t> </a:t>
            </a:r>
            <a:r>
              <a:rPr lang="en-GB" b="1" dirty="0" smtClean="0">
                <a:solidFill>
                  <a:schemeClr val="tx1"/>
                </a:solidFill>
              </a:rPr>
              <a:t>underperforming</a:t>
            </a:r>
            <a:r>
              <a:rPr lang="en-GB" dirty="0" smtClean="0">
                <a:solidFill>
                  <a:schemeClr val="tx1"/>
                </a:solidFill>
              </a:rPr>
              <a:t> </a:t>
            </a:r>
            <a:r>
              <a:rPr lang="en-GB" b="1" dirty="0" smtClean="0">
                <a:solidFill>
                  <a:schemeClr val="tx1"/>
                </a:solidFill>
              </a:rPr>
              <a:t>students</a:t>
            </a:r>
            <a:r>
              <a:rPr lang="en-GB" dirty="0" smtClean="0">
                <a:solidFill>
                  <a:schemeClr val="tx1"/>
                </a:solidFill>
              </a:rPr>
              <a:t>, allocate additional </a:t>
            </a:r>
            <a:r>
              <a:rPr lang="en-GB" b="1" dirty="0" smtClean="0">
                <a:solidFill>
                  <a:schemeClr val="tx1"/>
                </a:solidFill>
              </a:rPr>
              <a:t>support</a:t>
            </a:r>
            <a:r>
              <a:rPr lang="en-GB" dirty="0" smtClean="0">
                <a:solidFill>
                  <a:schemeClr val="tx1"/>
                </a:solidFill>
              </a:rPr>
              <a:t> and resources, and track how those </a:t>
            </a:r>
            <a:r>
              <a:rPr lang="en-GB" b="1" dirty="0" smtClean="0">
                <a:solidFill>
                  <a:schemeClr val="tx1"/>
                </a:solidFill>
              </a:rPr>
              <a:t>resources</a:t>
            </a:r>
            <a:r>
              <a:rPr lang="en-GB" dirty="0" smtClean="0">
                <a:solidFill>
                  <a:schemeClr val="tx1"/>
                </a:solidFill>
              </a:rPr>
              <a:t> affect KPIs, as well as how much those resources </a:t>
            </a:r>
            <a:r>
              <a:rPr lang="en-GB" b="1" dirty="0" smtClean="0">
                <a:solidFill>
                  <a:schemeClr val="tx1"/>
                </a:solidFill>
              </a:rPr>
              <a:t>cost</a:t>
            </a:r>
            <a:r>
              <a:rPr lang="en-GB" dirty="0" smtClean="0">
                <a:solidFill>
                  <a:schemeClr val="tx1"/>
                </a:solidFill>
              </a:rPr>
              <a:t>, from a central area, so that </a:t>
            </a:r>
            <a:r>
              <a:rPr lang="en-GB" b="1" dirty="0" smtClean="0">
                <a:solidFill>
                  <a:schemeClr val="tx1"/>
                </a:solidFill>
              </a:rPr>
              <a:t>outcomes</a:t>
            </a:r>
            <a:r>
              <a:rPr lang="en-GB" dirty="0" smtClean="0">
                <a:solidFill>
                  <a:schemeClr val="tx1"/>
                </a:solidFill>
              </a:rPr>
              <a:t> can be tracked against cost.  </a:t>
            </a:r>
          </a:p>
          <a:p>
            <a:endParaRPr lang="en-GB" dirty="0"/>
          </a:p>
        </p:txBody>
      </p:sp>
      <p:sp>
        <p:nvSpPr>
          <p:cNvPr id="4" name="Slide Number Placeholder 3"/>
          <p:cNvSpPr>
            <a:spLocks noGrp="1"/>
          </p:cNvSpPr>
          <p:nvPr>
            <p:ph type="sldNum" sz="quarter" idx="10"/>
          </p:nvPr>
        </p:nvSpPr>
        <p:spPr/>
        <p:txBody>
          <a:bodyPr/>
          <a:lstStyle/>
          <a:p>
            <a:pPr>
              <a:defRPr/>
            </a:pPr>
            <a:fld id="{71BD6111-3AD9-4AD6-8E77-BAA3F93E6617}" type="slidenum">
              <a:rPr lang="en-US" smtClean="0"/>
              <a:pPr>
                <a:defRPr/>
              </a:pPr>
              <a:t>6</a:t>
            </a:fld>
            <a:endParaRPr lang="en-US"/>
          </a:p>
        </p:txBody>
      </p:sp>
    </p:spTree>
    <p:extLst>
      <p:ext uri="{BB962C8B-B14F-4D97-AF65-F5344CB8AC3E}">
        <p14:creationId xmlns:p14="http://schemas.microsoft.com/office/powerpoint/2010/main" val="4135898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Interventions can be grouped together, can be used many times, costs can be recorded</a:t>
            </a:r>
          </a:p>
          <a:p>
            <a:r>
              <a:rPr lang="en-GB" dirty="0" smtClean="0"/>
              <a:t>It</a:t>
            </a:r>
            <a:r>
              <a:rPr lang="en-GB" baseline="0" dirty="0" smtClean="0"/>
              <a:t> is easy to locate students from key groups such as pupil premium, FSM, SEN, G&amp;T etc.</a:t>
            </a:r>
          </a:p>
          <a:p>
            <a:r>
              <a:rPr lang="en-GB" baseline="0" dirty="0" smtClean="0"/>
              <a:t>Student targets etc. can be updated in bulk</a:t>
            </a:r>
          </a:p>
          <a:p>
            <a:endParaRPr lang="en-GB" dirty="0"/>
          </a:p>
        </p:txBody>
      </p:sp>
      <p:sp>
        <p:nvSpPr>
          <p:cNvPr id="4" name="Slide Number Placeholder 3"/>
          <p:cNvSpPr>
            <a:spLocks noGrp="1"/>
          </p:cNvSpPr>
          <p:nvPr>
            <p:ph type="sldNum" sz="quarter" idx="10"/>
          </p:nvPr>
        </p:nvSpPr>
        <p:spPr/>
        <p:txBody>
          <a:bodyPr/>
          <a:lstStyle/>
          <a:p>
            <a:pPr>
              <a:defRPr/>
            </a:pPr>
            <a:fld id="{71BD6111-3AD9-4AD6-8E77-BAA3F93E6617}" type="slidenum">
              <a:rPr lang="en-US" smtClean="0"/>
              <a:pPr>
                <a:defRPr/>
              </a:pPr>
              <a:t>7</a:t>
            </a:fld>
            <a:endParaRPr lang="en-US"/>
          </a:p>
        </p:txBody>
      </p:sp>
    </p:spTree>
    <p:extLst>
      <p:ext uri="{BB962C8B-B14F-4D97-AF65-F5344CB8AC3E}">
        <p14:creationId xmlns:p14="http://schemas.microsoft.com/office/powerpoint/2010/main" val="4146806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 can quickly find the</a:t>
            </a:r>
            <a:r>
              <a:rPr lang="en-GB" baseline="0" dirty="0" smtClean="0"/>
              <a:t> </a:t>
            </a:r>
            <a:r>
              <a:rPr lang="en-GB" dirty="0" smtClean="0"/>
              <a:t>Interventions you are associated with and easily add information</a:t>
            </a:r>
            <a:r>
              <a:rPr lang="en-GB" baseline="0" dirty="0" smtClean="0"/>
              <a:t> and outcomes, this can be done in bulk</a:t>
            </a:r>
            <a:endParaRPr lang="en-GB" dirty="0"/>
          </a:p>
        </p:txBody>
      </p:sp>
      <p:sp>
        <p:nvSpPr>
          <p:cNvPr id="4" name="Slide Number Placeholder 3"/>
          <p:cNvSpPr>
            <a:spLocks noGrp="1"/>
          </p:cNvSpPr>
          <p:nvPr>
            <p:ph type="sldNum" sz="quarter" idx="10"/>
          </p:nvPr>
        </p:nvSpPr>
        <p:spPr/>
        <p:txBody>
          <a:bodyPr/>
          <a:lstStyle/>
          <a:p>
            <a:pPr>
              <a:defRPr/>
            </a:pPr>
            <a:fld id="{71BD6111-3AD9-4AD6-8E77-BAA3F93E6617}" type="slidenum">
              <a:rPr lang="en-US" smtClean="0"/>
              <a:pPr>
                <a:defRPr/>
              </a:pPr>
              <a:t>8</a:t>
            </a:fld>
            <a:endParaRPr lang="en-US"/>
          </a:p>
        </p:txBody>
      </p:sp>
    </p:spTree>
    <p:extLst>
      <p:ext uri="{BB962C8B-B14F-4D97-AF65-F5344CB8AC3E}">
        <p14:creationId xmlns:p14="http://schemas.microsoft.com/office/powerpoint/2010/main" val="3928440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 can quickly find the</a:t>
            </a:r>
            <a:r>
              <a:rPr lang="en-GB" baseline="0" dirty="0" smtClean="0"/>
              <a:t> </a:t>
            </a:r>
            <a:r>
              <a:rPr lang="en-GB" dirty="0" smtClean="0"/>
              <a:t>Interventions you are associated with and easily add information</a:t>
            </a:r>
            <a:r>
              <a:rPr lang="en-GB" baseline="0" dirty="0" smtClean="0"/>
              <a:t> and outcomes, this can be done in bulk</a:t>
            </a:r>
            <a:endParaRPr lang="en-GB" dirty="0"/>
          </a:p>
        </p:txBody>
      </p:sp>
      <p:sp>
        <p:nvSpPr>
          <p:cNvPr id="4" name="Slide Number Placeholder 3"/>
          <p:cNvSpPr>
            <a:spLocks noGrp="1"/>
          </p:cNvSpPr>
          <p:nvPr>
            <p:ph type="sldNum" sz="quarter" idx="10"/>
          </p:nvPr>
        </p:nvSpPr>
        <p:spPr/>
        <p:txBody>
          <a:bodyPr/>
          <a:lstStyle/>
          <a:p>
            <a:pPr>
              <a:defRPr/>
            </a:pPr>
            <a:fld id="{71BD6111-3AD9-4AD6-8E77-BAA3F93E6617}" type="slidenum">
              <a:rPr lang="en-US" smtClean="0"/>
              <a:pPr>
                <a:defRPr/>
              </a:pPr>
              <a:t>9</a:t>
            </a:fld>
            <a:endParaRPr lang="en-US"/>
          </a:p>
        </p:txBody>
      </p:sp>
    </p:spTree>
    <p:extLst>
      <p:ext uri="{BB962C8B-B14F-4D97-AF65-F5344CB8AC3E}">
        <p14:creationId xmlns:p14="http://schemas.microsoft.com/office/powerpoint/2010/main" val="411275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38597" name="Rectangle 5"/>
          <p:cNvSpPr>
            <a:spLocks noGrp="1" noChangeArrowheads="1"/>
          </p:cNvSpPr>
          <p:nvPr>
            <p:ph type="subTitle" idx="1" hasCustomPrompt="1"/>
          </p:nvPr>
        </p:nvSpPr>
        <p:spPr>
          <a:xfrm>
            <a:off x="1259632" y="6021289"/>
            <a:ext cx="6192688" cy="348371"/>
          </a:xfrm>
          <a:prstGeom prst="rect">
            <a:avLst/>
          </a:prstGeom>
        </p:spPr>
        <p:txBody>
          <a:bodyPr wrap="none" lIns="0" tIns="0" rIns="0" bIns="0" anchor="b" anchorCtr="0">
            <a:noAutofit/>
          </a:bodyPr>
          <a:lstStyle>
            <a:lvl1pPr marL="0" indent="0">
              <a:buFont typeface="Wingdings" pitchFamily="2" charset="2"/>
              <a:buNone/>
              <a:defRPr sz="2400" b="0">
                <a:solidFill>
                  <a:schemeClr val="accent4"/>
                </a:solidFill>
              </a:defRPr>
            </a:lvl1pPr>
          </a:lstStyle>
          <a:p>
            <a:r>
              <a:rPr lang="en-GB" dirty="0" smtClean="0"/>
              <a:t>Presenter’s name</a:t>
            </a:r>
            <a:endParaRPr lang="en-GB" dirty="0"/>
          </a:p>
        </p:txBody>
      </p:sp>
      <p:sp>
        <p:nvSpPr>
          <p:cNvPr id="22" name="Title 21"/>
          <p:cNvSpPr>
            <a:spLocks noGrp="1"/>
          </p:cNvSpPr>
          <p:nvPr>
            <p:ph type="title" hasCustomPrompt="1"/>
          </p:nvPr>
        </p:nvSpPr>
        <p:spPr>
          <a:xfrm>
            <a:off x="323528" y="5301208"/>
            <a:ext cx="7128792" cy="566936"/>
          </a:xfrm>
          <a:prstGeom prst="rect">
            <a:avLst/>
          </a:prstGeom>
        </p:spPr>
        <p:txBody>
          <a:bodyPr wrap="square" lIns="0" tIns="0" rIns="0" bIns="0"/>
          <a:lstStyle>
            <a:lvl1pPr>
              <a:defRPr sz="3200" b="0" baseline="0">
                <a:solidFill>
                  <a:schemeClr val="accent4"/>
                </a:solidFill>
              </a:defRPr>
            </a:lvl1pPr>
          </a:lstStyle>
          <a:p>
            <a:r>
              <a:rPr lang="en-US" dirty="0" smtClean="0"/>
              <a:t>Presentation title</a:t>
            </a:r>
            <a:endParaRPr lang="en-US" dirty="0"/>
          </a:p>
        </p:txBody>
      </p:sp>
    </p:spTree>
    <p:extLst>
      <p:ext uri="{BB962C8B-B14F-4D97-AF65-F5344CB8AC3E}">
        <p14:creationId xmlns:p14="http://schemas.microsoft.com/office/powerpoint/2010/main" val="402202475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lain text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solidFill>
              </a:defRPr>
            </a:lvl1pPr>
          </a:lstStyle>
          <a:p>
            <a:r>
              <a:rPr lang="en-US" dirty="0" smtClean="0"/>
              <a:t>Click to edit Master title style</a:t>
            </a:r>
            <a:endParaRPr lang="en-US" dirty="0"/>
          </a:p>
        </p:txBody>
      </p:sp>
      <p:sp>
        <p:nvSpPr>
          <p:cNvPr id="3" name="Text Placeholder 3"/>
          <p:cNvSpPr>
            <a:spLocks noGrp="1"/>
          </p:cNvSpPr>
          <p:nvPr>
            <p:ph type="body" sz="quarter" idx="10"/>
          </p:nvPr>
        </p:nvSpPr>
        <p:spPr>
          <a:xfrm>
            <a:off x="467544" y="1556796"/>
            <a:ext cx="8208144" cy="4320481"/>
          </a:xfrm>
          <a:prstGeom prst="rect">
            <a:avLst/>
          </a:prstGeom>
        </p:spPr>
        <p:txBody>
          <a:bodyPr>
            <a:normAutofit/>
          </a:bodyPr>
          <a:lstStyle>
            <a:lvl1pPr marL="0" indent="0">
              <a:buFontTx/>
              <a:buNone/>
              <a:defRPr sz="2400"/>
            </a:lvl1pPr>
            <a:lvl2pPr marL="800100" indent="-342900">
              <a:buFont typeface="Arial" panose="020B0604020202020204" pitchFamily="34" charset="0"/>
              <a:buChar char="•"/>
              <a:defRPr sz="2400"/>
            </a:lvl2pPr>
            <a:lvl3pPr marL="1257300" indent="-342900">
              <a:buFont typeface="Arial" panose="020B0604020202020204" pitchFamily="34" charset="0"/>
              <a:buChar char="•"/>
              <a:defRPr sz="2400"/>
            </a:lvl3pPr>
            <a:lvl4pPr marL="1714500" indent="-342900">
              <a:buFont typeface="Arial" panose="020B0604020202020204" pitchFamily="34" charset="0"/>
              <a:buChar char="•"/>
              <a:defRPr sz="2400"/>
            </a:lvl4pPr>
            <a:lvl5pPr marL="2171700" indent="-342900">
              <a:buFont typeface="Arial" panose="020B0604020202020204" pitchFamily="34" charset="0"/>
              <a:buChar char="•"/>
              <a:defRPr sz="2400"/>
            </a:lvl5pPr>
            <a:lvl6pPr marL="2628900" indent="-342900">
              <a:buFont typeface="Wingdings" panose="05000000000000000000" pitchFamily="2" charset="2"/>
              <a:buChar char="§"/>
              <a:defRPr/>
            </a:lvl6pPr>
            <a:lvl7pPr marL="3086100" indent="-342900">
              <a:buFont typeface="Wingdings" panose="05000000000000000000" pitchFamily="2" charset="2"/>
              <a:buChar char="§"/>
              <a:defRPr/>
            </a:lvl7pPr>
            <a:lvl8pPr marL="3543300" indent="-342900">
              <a:buFont typeface="Wingdings" panose="05000000000000000000" pitchFamily="2" charset="2"/>
              <a:buChar char="§"/>
              <a:defRPr/>
            </a:lvl8pPr>
            <a:lvl9pPr marL="4000500" indent="-342900">
              <a:buFont typeface="Wingdings" panose="05000000000000000000" pitchFamily="2" charset="2"/>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23742661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 text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467544" y="1556796"/>
            <a:ext cx="8208144" cy="4320481"/>
          </a:xfrm>
          <a:prstGeom prst="rect">
            <a:avLst/>
          </a:prstGeom>
        </p:spPr>
        <p:txBody>
          <a:bodyPr>
            <a:normAutofit/>
          </a:bodyPr>
          <a:lstStyle>
            <a:lvl1pPr marL="342900" indent="-342900">
              <a:buFont typeface="Arial" panose="020B0604020202020204" pitchFamily="34" charset="0"/>
              <a:buChar char="•"/>
              <a:defRPr sz="2400"/>
            </a:lvl1pPr>
            <a:lvl2pPr marL="800100" indent="-342900">
              <a:buFont typeface="Arial" panose="020B0604020202020204" pitchFamily="34" charset="0"/>
              <a:buChar char="•"/>
              <a:defRPr sz="2400"/>
            </a:lvl2pPr>
            <a:lvl3pPr marL="1257300" indent="-342900">
              <a:buFont typeface="Arial" panose="020B0604020202020204" pitchFamily="34" charset="0"/>
              <a:buChar char="•"/>
              <a:defRPr sz="2400"/>
            </a:lvl3pPr>
            <a:lvl4pPr marL="1714500" indent="-342900">
              <a:buFont typeface="Arial" panose="020B0604020202020204" pitchFamily="34" charset="0"/>
              <a:buChar char="•"/>
              <a:defRPr sz="2400"/>
            </a:lvl4pPr>
            <a:lvl5pPr marL="2171700" indent="-342900">
              <a:buFont typeface="Arial" panose="020B0604020202020204" pitchFamily="34" charset="0"/>
              <a:buChar char="•"/>
              <a:defRPr sz="2400"/>
            </a:lvl5pPr>
            <a:lvl6pPr marL="2628900" indent="-342900">
              <a:buFont typeface="Wingdings" panose="05000000000000000000" pitchFamily="2" charset="2"/>
              <a:buChar char="§"/>
              <a:defRPr baseline="0"/>
            </a:lvl6pPr>
            <a:lvl7pPr marL="3086100" indent="-342900">
              <a:buFont typeface="Wingdings" panose="05000000000000000000" pitchFamily="2" charset="2"/>
              <a:buChar char="§"/>
              <a:defRPr baseline="0"/>
            </a:lvl7pPr>
            <a:lvl8pPr marL="3543300" indent="-342900">
              <a:buFont typeface="Wingdings" panose="05000000000000000000" pitchFamily="2" charset="2"/>
              <a:buChar char="§"/>
              <a:defRPr/>
            </a:lvl8pPr>
            <a:lvl9pPr marL="4000500" indent="-342900">
              <a:buFont typeface="Wingdings" panose="05000000000000000000" pitchFamily="2" charset="2"/>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51677906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screen">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66610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c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468387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62809799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lete Blank">
    <p:spTree>
      <p:nvGrpSpPr>
        <p:cNvPr id="1" name=""/>
        <p:cNvGrpSpPr/>
        <p:nvPr/>
      </p:nvGrpSpPr>
      <p:grpSpPr>
        <a:xfrm>
          <a:off x="0" y="0"/>
          <a:ext cx="0" cy="0"/>
          <a:chOff x="0" y="0"/>
          <a:chExt cx="0" cy="0"/>
        </a:xfrm>
      </p:grpSpPr>
      <p:sp>
        <p:nvSpPr>
          <p:cNvPr id="3" name="Rectangle 2"/>
          <p:cNvSpPr/>
          <p:nvPr userDrawn="1"/>
        </p:nvSpPr>
        <p:spPr>
          <a:xfrm>
            <a:off x="0" y="5445224"/>
            <a:ext cx="9144000" cy="1412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6273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mplete Blank">
    <p:spTree>
      <p:nvGrpSpPr>
        <p:cNvPr id="1" name=""/>
        <p:cNvGrpSpPr/>
        <p:nvPr/>
      </p:nvGrpSpPr>
      <p:grpSpPr>
        <a:xfrm>
          <a:off x="0" y="0"/>
          <a:ext cx="0" cy="0"/>
          <a:chOff x="0" y="0"/>
          <a:chExt cx="0" cy="0"/>
        </a:xfrm>
      </p:grpSpPr>
      <p:sp>
        <p:nvSpPr>
          <p:cNvPr id="3" name="Rectangle 2"/>
          <p:cNvSpPr/>
          <p:nvPr userDrawn="1"/>
        </p:nvSpPr>
        <p:spPr>
          <a:xfrm>
            <a:off x="0" y="5445224"/>
            <a:ext cx="9144000" cy="1412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449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1"/>
            <a:ext cx="2133600" cy="366183"/>
          </a:xfrm>
          <a:prstGeom prst="rect">
            <a:avLst/>
          </a:prstGeom>
        </p:spPr>
        <p:txBody>
          <a:bodyPr/>
          <a:lstStyle/>
          <a:p>
            <a:fld id="{377F4947-593F-5241-979F-40106549B00F}" type="datetimeFigureOut">
              <a:rPr lang="en-US" smtClean="0"/>
              <a:t>3/15/2017</a:t>
            </a:fld>
            <a:endParaRPr lang="en-US"/>
          </a:p>
        </p:txBody>
      </p:sp>
      <p:sp>
        <p:nvSpPr>
          <p:cNvPr id="5" name="Footer Placeholder 4"/>
          <p:cNvSpPr>
            <a:spLocks noGrp="1"/>
          </p:cNvSpPr>
          <p:nvPr>
            <p:ph type="ftr" sz="quarter" idx="11"/>
          </p:nvPr>
        </p:nvSpPr>
        <p:spPr>
          <a:xfrm>
            <a:off x="3124200" y="6356351"/>
            <a:ext cx="2895600" cy="366183"/>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6183"/>
          </a:xfrm>
          <a:prstGeom prst="rect">
            <a:avLst/>
          </a:prstGeom>
        </p:spPr>
        <p:txBody>
          <a:bodyPr/>
          <a:lstStyle/>
          <a:p>
            <a:fld id="{20EB6358-93A0-014C-A009-B46C260DD079}" type="slidenum">
              <a:rPr lang="en-US" smtClean="0"/>
              <a:t>‹#›</a:t>
            </a:fld>
            <a:endParaRPr lang="en-US"/>
          </a:p>
        </p:txBody>
      </p:sp>
    </p:spTree>
    <p:extLst>
      <p:ext uri="{BB962C8B-B14F-4D97-AF65-F5344CB8AC3E}">
        <p14:creationId xmlns:p14="http://schemas.microsoft.com/office/powerpoint/2010/main" val="3288379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itle Placeholder 3"/>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2" name="Text Placeholder 1"/>
          <p:cNvSpPr>
            <a:spLocks noGrp="1"/>
          </p:cNvSpPr>
          <p:nvPr>
            <p:ph type="body" idx="1"/>
          </p:nvPr>
        </p:nvSpPr>
        <p:spPr>
          <a:xfrm>
            <a:off x="457200" y="1600201"/>
            <a:ext cx="8229600" cy="442108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cxnSp>
        <p:nvCxnSpPr>
          <p:cNvPr id="7" name="Straight Connector 6"/>
          <p:cNvCxnSpPr/>
          <p:nvPr userDrawn="1"/>
        </p:nvCxnSpPr>
        <p:spPr>
          <a:xfrm>
            <a:off x="467544" y="6093296"/>
            <a:ext cx="8208912"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467549" y="6381328"/>
            <a:ext cx="1309237" cy="274657"/>
          </a:xfrm>
          <a:prstGeom prst="rect">
            <a:avLst/>
          </a:prstGeom>
        </p:spPr>
      </p:pic>
      <p:pic>
        <p:nvPicPr>
          <p:cNvPr id="6" name="Picture 5"/>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195736" y="6215312"/>
            <a:ext cx="1089222" cy="508571"/>
          </a:xfrm>
          <a:prstGeom prst="rect">
            <a:avLst/>
          </a:prstGeom>
        </p:spPr>
      </p:pic>
      <p:sp>
        <p:nvSpPr>
          <p:cNvPr id="5" name="TextBox 4"/>
          <p:cNvSpPr txBox="1"/>
          <p:nvPr userDrawn="1"/>
        </p:nvSpPr>
        <p:spPr>
          <a:xfrm>
            <a:off x="7164288" y="6309320"/>
            <a:ext cx="1800200" cy="338554"/>
          </a:xfrm>
          <a:prstGeom prst="rect">
            <a:avLst/>
          </a:prstGeom>
          <a:noFill/>
        </p:spPr>
        <p:txBody>
          <a:bodyPr wrap="square" rtlCol="0">
            <a:spAutoFit/>
          </a:bodyPr>
          <a:lstStyle/>
          <a:p>
            <a:r>
              <a:rPr lang="en-US" sz="1600" b="0" dirty="0" smtClean="0">
                <a:solidFill>
                  <a:schemeClr val="accent4"/>
                </a:solidFill>
              </a:rPr>
              <a:t>@</a:t>
            </a:r>
            <a:r>
              <a:rPr lang="en-US" sz="1600" b="0" dirty="0" err="1" smtClean="0">
                <a:solidFill>
                  <a:schemeClr val="accent4"/>
                </a:solidFill>
              </a:rPr>
              <a:t>CapitaSIMS</a:t>
            </a:r>
            <a:r>
              <a:rPr lang="en-US" sz="1600" b="0" dirty="0" smtClean="0">
                <a:solidFill>
                  <a:schemeClr val="accent4"/>
                </a:solidFill>
              </a:rPr>
              <a:t> </a:t>
            </a:r>
            <a:endParaRPr lang="en-US" sz="1600" b="0" dirty="0">
              <a:solidFill>
                <a:schemeClr val="accent4"/>
              </a:solidFill>
            </a:endParaRPr>
          </a:p>
        </p:txBody>
      </p:sp>
      <p:pic>
        <p:nvPicPr>
          <p:cNvPr id="8" name="Picture 7" descr="Twitter_logo_blue.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948264" y="6368272"/>
            <a:ext cx="360040" cy="292207"/>
          </a:xfrm>
          <a:prstGeom prst="rect">
            <a:avLst/>
          </a:prstGeom>
        </p:spPr>
      </p:pic>
    </p:spTree>
    <p:extLst>
      <p:ext uri="{BB962C8B-B14F-4D97-AF65-F5344CB8AC3E}">
        <p14:creationId xmlns:p14="http://schemas.microsoft.com/office/powerpoint/2010/main" val="4181589520"/>
      </p:ext>
    </p:extLst>
  </p:cSld>
  <p:clrMap bg1="lt1" tx1="dk1" bg2="lt2" tx2="dk2" accent1="accent1" accent2="accent2" accent3="accent3" accent4="accent4" accent5="accent5" accent6="accent6" hlink="hlink" folHlink="folHlink"/>
  <p:sldLayoutIdLst>
    <p:sldLayoutId id="2147484031" r:id="rId1"/>
    <p:sldLayoutId id="2147484032" r:id="rId2"/>
    <p:sldLayoutId id="2147484039" r:id="rId3"/>
    <p:sldLayoutId id="2147484043" r:id="rId4"/>
    <p:sldLayoutId id="2147484042" r:id="rId5"/>
    <p:sldLayoutId id="2147484044" r:id="rId6"/>
    <p:sldLayoutId id="2147484045" r:id="rId7"/>
    <p:sldLayoutId id="2147484046" r:id="rId8"/>
    <p:sldLayoutId id="2147484047" r:id="rId9"/>
  </p:sldLayoutIdLst>
  <p:timing>
    <p:tnLst>
      <p:par>
        <p:cTn id="1" dur="indefinite" restart="never" nodeType="tmRoot"/>
      </p:par>
    </p:tnLst>
  </p:timing>
  <p:txStyles>
    <p:titleStyle>
      <a:lvl1pPr algn="l" defTabSz="914400" rtl="0" eaLnBrk="1" latinLnBrk="0" hangingPunct="1">
        <a:spcBef>
          <a:spcPct val="0"/>
        </a:spcBef>
        <a:buNone/>
        <a:defRPr sz="3200" kern="1200">
          <a:solidFill>
            <a:schemeClr val="accent4"/>
          </a:solidFill>
          <a:latin typeface="+mj-lt"/>
          <a:ea typeface="+mj-ea"/>
          <a:cs typeface="+mj-cs"/>
        </a:defRPr>
      </a:lvl1pPr>
    </p:titleStyle>
    <p:bodyStyle>
      <a:lvl1pPr marL="0" indent="0" algn="l" defTabSz="914400" rtl="0" eaLnBrk="1" latinLnBrk="0" hangingPunct="1">
        <a:spcBef>
          <a:spcPct val="20000"/>
        </a:spcBef>
        <a:buFontTx/>
        <a:buNone/>
        <a:defRPr sz="2400" kern="1200" baseline="0">
          <a:solidFill>
            <a:schemeClr val="tx1">
              <a:lumMod val="50000"/>
            </a:schemeClr>
          </a:solidFill>
          <a:latin typeface="+mn-lt"/>
          <a:ea typeface="+mn-ea"/>
          <a:cs typeface="+mn-cs"/>
        </a:defRPr>
      </a:lvl1pPr>
      <a:lvl2pPr marL="800100" indent="-342900" algn="l" defTabSz="914400" rtl="0" eaLnBrk="1" latinLnBrk="0" hangingPunct="1">
        <a:spcBef>
          <a:spcPct val="20000"/>
        </a:spcBef>
        <a:buFont typeface="Arial" panose="020B0604020202020204" pitchFamily="34" charset="0"/>
        <a:buChar char="•"/>
        <a:defRPr sz="2400" kern="1200" baseline="0">
          <a:solidFill>
            <a:schemeClr val="tx1">
              <a:lumMod val="50000"/>
            </a:schemeClr>
          </a:solidFill>
          <a:latin typeface="+mn-lt"/>
          <a:ea typeface="+mn-ea"/>
          <a:cs typeface="+mn-cs"/>
        </a:defRPr>
      </a:lvl2pPr>
      <a:lvl3pPr marL="1257300" indent="-342900" algn="l" defTabSz="914400" rtl="0" eaLnBrk="1" latinLnBrk="0" hangingPunct="1">
        <a:spcBef>
          <a:spcPct val="20000"/>
        </a:spcBef>
        <a:buFont typeface="Arial" panose="020B0604020202020204" pitchFamily="34" charset="0"/>
        <a:buChar char="•"/>
        <a:defRPr sz="2400" kern="1200">
          <a:solidFill>
            <a:schemeClr val="tx1">
              <a:lumMod val="50000"/>
            </a:schemeClr>
          </a:solidFill>
          <a:latin typeface="+mn-lt"/>
          <a:ea typeface="+mn-ea"/>
          <a:cs typeface="+mn-cs"/>
        </a:defRPr>
      </a:lvl3pPr>
      <a:lvl4pPr marL="1714500" indent="-342900" algn="l" defTabSz="914400" rtl="0" eaLnBrk="1" latinLnBrk="0" hangingPunct="1">
        <a:spcBef>
          <a:spcPct val="20000"/>
        </a:spcBef>
        <a:buFont typeface="Arial" panose="020B0604020202020204" pitchFamily="34" charset="0"/>
        <a:buChar char="•"/>
        <a:defRPr sz="2400" kern="1200">
          <a:solidFill>
            <a:schemeClr val="tx1">
              <a:lumMod val="50000"/>
            </a:schemeClr>
          </a:solidFill>
          <a:latin typeface="+mn-lt"/>
          <a:ea typeface="+mn-ea"/>
          <a:cs typeface="+mn-cs"/>
        </a:defRPr>
      </a:lvl4pPr>
      <a:lvl5pPr marL="2171700" indent="-342900" algn="l" defTabSz="914400" rtl="0" eaLnBrk="1" latinLnBrk="0" hangingPunct="1">
        <a:spcBef>
          <a:spcPct val="20000"/>
        </a:spcBef>
        <a:buFont typeface="Arial" panose="020B0604020202020204" pitchFamily="34" charset="0"/>
        <a:buChar char="•"/>
        <a:defRPr sz="2400" kern="1200">
          <a:solidFill>
            <a:schemeClr val="tx1">
              <a:lumMod val="50000"/>
            </a:schemeClr>
          </a:solidFill>
          <a:latin typeface="+mn-lt"/>
          <a:ea typeface="+mn-ea"/>
          <a:cs typeface="+mn-cs"/>
        </a:defRPr>
      </a:lvl5pPr>
      <a:lvl6pPr marL="2628900" indent="-342900" algn="l" defTabSz="914400" rtl="0" eaLnBrk="1" latinLnBrk="0" hangingPunct="1">
        <a:spcBef>
          <a:spcPct val="20000"/>
        </a:spcBef>
        <a:buFont typeface="Wingdings" panose="05000000000000000000" pitchFamily="2" charset="2"/>
        <a:buChar char="§"/>
        <a:defRPr sz="2000" kern="1200">
          <a:solidFill>
            <a:schemeClr val="tx1">
              <a:lumMod val="50000"/>
            </a:schemeClr>
          </a:solidFill>
          <a:latin typeface="+mn-lt"/>
          <a:ea typeface="+mn-ea"/>
          <a:cs typeface="+mn-cs"/>
        </a:defRPr>
      </a:lvl6pPr>
      <a:lvl7pPr marL="3086100" indent="-342900" algn="l" defTabSz="914400" rtl="0" eaLnBrk="1" latinLnBrk="0" hangingPunct="1">
        <a:spcBef>
          <a:spcPct val="20000"/>
        </a:spcBef>
        <a:buFont typeface="Wingdings" panose="05000000000000000000" pitchFamily="2" charset="2"/>
        <a:buChar char="§"/>
        <a:defRPr sz="2000" kern="1200">
          <a:solidFill>
            <a:schemeClr val="tx1">
              <a:lumMod val="50000"/>
            </a:schemeClr>
          </a:solidFill>
          <a:latin typeface="+mn-lt"/>
          <a:ea typeface="+mn-ea"/>
          <a:cs typeface="+mn-cs"/>
        </a:defRPr>
      </a:lvl7pPr>
      <a:lvl8pPr marL="3543300" indent="-342900" algn="l" defTabSz="914400" rtl="0" eaLnBrk="1" latinLnBrk="0" hangingPunct="1">
        <a:spcBef>
          <a:spcPct val="20000"/>
        </a:spcBef>
        <a:buFont typeface="Wingdings" panose="05000000000000000000" pitchFamily="2" charset="2"/>
        <a:buChar char="§"/>
        <a:defRPr sz="2000" kern="1200">
          <a:solidFill>
            <a:schemeClr val="tx1">
              <a:lumMod val="50000"/>
            </a:schemeClr>
          </a:solidFill>
          <a:latin typeface="+mn-lt"/>
          <a:ea typeface="+mn-ea"/>
          <a:cs typeface="+mn-cs"/>
        </a:defRPr>
      </a:lvl8pPr>
      <a:lvl9pPr marL="4000500" indent="-342900" algn="l" defTabSz="914400" rtl="0" eaLnBrk="1" latinLnBrk="0" hangingPunct="1">
        <a:spcBef>
          <a:spcPct val="20000"/>
        </a:spcBef>
        <a:buFont typeface="Wingdings" panose="05000000000000000000" pitchFamily="2" charset="2"/>
        <a:buChar char="§"/>
        <a:defRPr sz="2000" kern="1200" baseline="0">
          <a:solidFill>
            <a:schemeClr val="tx1">
              <a:lumMod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hyperlink" Target="http://www.capita-sims.co.uk/resources/list?type=video&amp;topic=All&amp;school_type=All" TargetMode="External"/><Relationship Id="rId2" Type="http://schemas.openxmlformats.org/officeDocument/2006/relationships/hyperlink" Target="http://www.capita-sims.co.uk/resources/blog/are-you-tracking-your-interventions-effectively" TargetMode="External"/><Relationship Id="rId1" Type="http://schemas.openxmlformats.org/officeDocument/2006/relationships/slideLayout" Target="../slideLayouts/slideLayout9.xml"/><Relationship Id="rId4" Type="http://schemas.openxmlformats.org/officeDocument/2006/relationships/hyperlink" Target="https://myaccount.capita-cs.co.uk/hot-topics/SIMSIntervention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89701" y="767647"/>
            <a:ext cx="184730" cy="492443"/>
          </a:xfrm>
          <a:prstGeom prst="rect">
            <a:avLst/>
          </a:prstGeom>
          <a:noFill/>
        </p:spPr>
        <p:txBody>
          <a:bodyPr wrap="none" rtlCol="0">
            <a:spAutoFit/>
          </a:bodyPr>
          <a:lstStyle/>
          <a:p>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3046"/>
            <a:ext cx="9135879" cy="6851909"/>
          </a:xfrm>
          <a:prstGeom prst="rect">
            <a:avLst/>
          </a:prstGeom>
        </p:spPr>
      </p:pic>
      <p:sp>
        <p:nvSpPr>
          <p:cNvPr id="4" name="TextBox 3"/>
          <p:cNvSpPr txBox="1"/>
          <p:nvPr/>
        </p:nvSpPr>
        <p:spPr>
          <a:xfrm>
            <a:off x="1458441" y="2636912"/>
            <a:ext cx="6218998" cy="646331"/>
          </a:xfrm>
          <a:prstGeom prst="rect">
            <a:avLst/>
          </a:prstGeom>
          <a:noFill/>
        </p:spPr>
        <p:txBody>
          <a:bodyPr wrap="square" rtlCol="0">
            <a:spAutoFit/>
          </a:bodyPr>
          <a:lstStyle/>
          <a:p>
            <a:r>
              <a:rPr lang="en-US" sz="3600" b="0" dirty="0" smtClean="0">
                <a:solidFill>
                  <a:srgbClr val="005B82"/>
                </a:solidFill>
              </a:rPr>
              <a:t>SIMS Interventions</a:t>
            </a:r>
            <a:endParaRPr lang="en-US" sz="3600" b="0" dirty="0">
              <a:solidFill>
                <a:srgbClr val="005B82"/>
              </a:solidFill>
            </a:endParaRPr>
          </a:p>
        </p:txBody>
      </p:sp>
      <p:sp>
        <p:nvSpPr>
          <p:cNvPr id="5" name="TextBox 4"/>
          <p:cNvSpPr txBox="1"/>
          <p:nvPr/>
        </p:nvSpPr>
        <p:spPr>
          <a:xfrm>
            <a:off x="3114303" y="4619049"/>
            <a:ext cx="2664296" cy="461665"/>
          </a:xfrm>
          <a:prstGeom prst="rect">
            <a:avLst/>
          </a:prstGeom>
          <a:noFill/>
        </p:spPr>
        <p:txBody>
          <a:bodyPr wrap="square" rtlCol="0">
            <a:spAutoFit/>
          </a:bodyPr>
          <a:lstStyle/>
          <a:p>
            <a:r>
              <a:rPr lang="en-GB" sz="2400" b="0" dirty="0" smtClean="0">
                <a:solidFill>
                  <a:schemeClr val="accent5"/>
                </a:solidFill>
              </a:rPr>
              <a:t>Tony Lockwood</a:t>
            </a:r>
            <a:endParaRPr lang="en-US" sz="2400" b="0" dirty="0">
              <a:solidFill>
                <a:schemeClr val="accent5"/>
              </a:solidFill>
            </a:endParaRPr>
          </a:p>
        </p:txBody>
      </p:sp>
      <p:sp>
        <p:nvSpPr>
          <p:cNvPr id="10" name="TextBox 9"/>
          <p:cNvSpPr txBox="1"/>
          <p:nvPr/>
        </p:nvSpPr>
        <p:spPr>
          <a:xfrm>
            <a:off x="2106191" y="5176259"/>
            <a:ext cx="4824536" cy="369332"/>
          </a:xfrm>
          <a:prstGeom prst="rect">
            <a:avLst/>
          </a:prstGeom>
          <a:noFill/>
        </p:spPr>
        <p:txBody>
          <a:bodyPr wrap="square" rtlCol="0">
            <a:spAutoFit/>
          </a:bodyPr>
          <a:lstStyle/>
          <a:p>
            <a:r>
              <a:rPr lang="en-US" sz="1800" b="0" dirty="0" smtClean="0">
                <a:solidFill>
                  <a:schemeClr val="tx1">
                    <a:lumMod val="60000"/>
                    <a:lumOff val="40000"/>
                  </a:schemeClr>
                </a:solidFill>
              </a:rPr>
              <a:t>Senior Product Manager</a:t>
            </a:r>
            <a:endParaRPr lang="en-US" sz="1800" b="0" dirty="0">
              <a:solidFill>
                <a:schemeClr val="tx1">
                  <a:lumMod val="60000"/>
                  <a:lumOff val="40000"/>
                </a:schemeClr>
              </a:solidFill>
            </a:endParaRPr>
          </a:p>
        </p:txBody>
      </p:sp>
    </p:spTree>
    <p:extLst>
      <p:ext uri="{BB962C8B-B14F-4D97-AF65-F5344CB8AC3E}">
        <p14:creationId xmlns:p14="http://schemas.microsoft.com/office/powerpoint/2010/main" val="7457577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99392"/>
            <a:ext cx="8229600" cy="1143000"/>
          </a:xfrm>
        </p:spPr>
        <p:txBody>
          <a:bodyPr>
            <a:normAutofit/>
          </a:bodyPr>
          <a:lstStyle/>
          <a:p>
            <a:r>
              <a:rPr lang="en-GB" sz="3200" dirty="0" smtClean="0">
                <a:solidFill>
                  <a:schemeClr val="tx1">
                    <a:lumMod val="75000"/>
                  </a:schemeClr>
                </a:solidFill>
              </a:rPr>
              <a:t>Interventions </a:t>
            </a:r>
            <a:r>
              <a:rPr lang="en-GB" sz="3200" dirty="0">
                <a:solidFill>
                  <a:schemeClr val="tx1">
                    <a:lumMod val="75000"/>
                  </a:schemeClr>
                </a:solidFill>
              </a:rPr>
              <a:t>in </a:t>
            </a:r>
            <a:r>
              <a:rPr lang="en-GB" sz="3200" dirty="0" smtClean="0">
                <a:solidFill>
                  <a:schemeClr val="tx1">
                    <a:lumMod val="75000"/>
                  </a:schemeClr>
                </a:solidFill>
              </a:rPr>
              <a:t>Registers</a:t>
            </a:r>
            <a:endParaRPr lang="en-US" sz="3200" dirty="0">
              <a:solidFill>
                <a:schemeClr val="tx1">
                  <a:lumMod val="75000"/>
                </a:schemeClr>
              </a:solidFill>
            </a:endParaRPr>
          </a:p>
        </p:txBody>
      </p:sp>
      <p:pic>
        <p:nvPicPr>
          <p:cNvPr id="3" name="Picture 2"/>
          <p:cNvPicPr>
            <a:picLocks noChangeAspect="1"/>
          </p:cNvPicPr>
          <p:nvPr/>
        </p:nvPicPr>
        <p:blipFill>
          <a:blip r:embed="rId2"/>
          <a:stretch>
            <a:fillRect/>
          </a:stretch>
        </p:blipFill>
        <p:spPr>
          <a:xfrm>
            <a:off x="1331640" y="692696"/>
            <a:ext cx="3973830" cy="5293995"/>
          </a:xfrm>
          <a:prstGeom prst="rect">
            <a:avLst/>
          </a:prstGeom>
          <a:ln>
            <a:solidFill>
              <a:schemeClr val="accent1"/>
            </a:solidFill>
          </a:ln>
        </p:spPr>
      </p:pic>
      <p:sp>
        <p:nvSpPr>
          <p:cNvPr id="6" name="TextBox 5"/>
          <p:cNvSpPr txBox="1"/>
          <p:nvPr/>
        </p:nvSpPr>
        <p:spPr>
          <a:xfrm>
            <a:off x="7092280" y="3858118"/>
            <a:ext cx="1800200" cy="276999"/>
          </a:xfrm>
          <a:prstGeom prst="rect">
            <a:avLst/>
          </a:prstGeom>
          <a:solidFill>
            <a:srgbClr val="92D050"/>
          </a:solidFill>
          <a:ln>
            <a:solidFill>
              <a:srgbClr val="00B050"/>
            </a:solidFill>
          </a:ln>
        </p:spPr>
        <p:txBody>
          <a:bodyPr wrap="square" rtlCol="0">
            <a:spAutoFit/>
          </a:bodyPr>
          <a:lstStyle/>
          <a:p>
            <a:r>
              <a:rPr lang="en-GB" sz="1200" dirty="0" smtClean="0">
                <a:solidFill>
                  <a:schemeClr val="tx1"/>
                </a:solidFill>
                <a:latin typeface="+mn-lt"/>
              </a:rPr>
              <a:t>Hover for details</a:t>
            </a:r>
            <a:endParaRPr lang="en-GB" sz="1200" dirty="0">
              <a:solidFill>
                <a:schemeClr val="tx1"/>
              </a:solidFill>
              <a:latin typeface="+mn-lt"/>
            </a:endParaRPr>
          </a:p>
        </p:txBody>
      </p:sp>
    </p:spTree>
    <p:extLst>
      <p:ext uri="{BB962C8B-B14F-4D97-AF65-F5344CB8AC3E}">
        <p14:creationId xmlns:p14="http://schemas.microsoft.com/office/powerpoint/2010/main" val="12211727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99392"/>
            <a:ext cx="8229600" cy="1143000"/>
          </a:xfrm>
        </p:spPr>
        <p:txBody>
          <a:bodyPr>
            <a:normAutofit/>
          </a:bodyPr>
          <a:lstStyle/>
          <a:p>
            <a:r>
              <a:rPr lang="en-GB" sz="3200" dirty="0" smtClean="0"/>
              <a:t>Interventions </a:t>
            </a:r>
            <a:r>
              <a:rPr lang="en-GB" sz="3200" dirty="0"/>
              <a:t>in Assessment Manager</a:t>
            </a:r>
            <a:endParaRPr lang="en-US" sz="32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764704"/>
            <a:ext cx="7164288" cy="5653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27251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384"/>
            <a:ext cx="8229600" cy="1143000"/>
          </a:xfrm>
        </p:spPr>
        <p:txBody>
          <a:bodyPr>
            <a:normAutofit/>
          </a:bodyPr>
          <a:lstStyle/>
          <a:p>
            <a:r>
              <a:rPr lang="en-GB" sz="3200" dirty="0"/>
              <a:t>Interventions </a:t>
            </a:r>
            <a:r>
              <a:rPr lang="en-GB" sz="3200" dirty="0" smtClean="0"/>
              <a:t>in </a:t>
            </a:r>
            <a:r>
              <a:rPr lang="en-GB" sz="3200" dirty="0"/>
              <a:t>the reporting dictionary</a:t>
            </a:r>
            <a:endParaRPr lang="en-US" sz="32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136555"/>
            <a:ext cx="5760640" cy="4599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86670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46298" y="78582"/>
            <a:ext cx="8229600" cy="1143000"/>
          </a:xfrm>
        </p:spPr>
        <p:txBody>
          <a:bodyPr>
            <a:normAutofit/>
          </a:bodyPr>
          <a:lstStyle/>
          <a:p>
            <a:r>
              <a:rPr lang="en-US" sz="3200" dirty="0" smtClean="0"/>
              <a:t>Interventions </a:t>
            </a:r>
            <a:r>
              <a:rPr lang="en-US" dirty="0"/>
              <a:t>o</a:t>
            </a:r>
            <a:r>
              <a:rPr lang="en-US" sz="3200" dirty="0" smtClean="0"/>
              <a:t>utcome </a:t>
            </a:r>
            <a:r>
              <a:rPr lang="en-US" dirty="0"/>
              <a:t>a</a:t>
            </a:r>
            <a:r>
              <a:rPr lang="en-US" sz="3200" dirty="0" smtClean="0"/>
              <a:t>nalysis</a:t>
            </a:r>
            <a:endParaRPr lang="en-US" sz="3200" dirty="0"/>
          </a:p>
        </p:txBody>
      </p:sp>
      <p:pic>
        <p:nvPicPr>
          <p:cNvPr id="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2060848"/>
            <a:ext cx="8229600" cy="3115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1366481" y="5230941"/>
            <a:ext cx="2304256" cy="830997"/>
          </a:xfrm>
          <a:prstGeom prst="rect">
            <a:avLst/>
          </a:prstGeom>
          <a:solidFill>
            <a:srgbClr val="92D050"/>
          </a:solidFill>
          <a:ln>
            <a:solidFill>
              <a:srgbClr val="00B050"/>
            </a:solidFill>
          </a:ln>
        </p:spPr>
        <p:txBody>
          <a:bodyPr wrap="square" rtlCol="0">
            <a:spAutoFit/>
          </a:bodyPr>
          <a:lstStyle>
            <a:defPPr>
              <a:defRPr lang="en-US"/>
            </a:defPPr>
            <a:lvl1pPr>
              <a:defRPr sz="1200">
                <a:solidFill>
                  <a:schemeClr val="tx1"/>
                </a:solidFill>
                <a:latin typeface="+mn-lt"/>
              </a:defRPr>
            </a:lvl1pPr>
          </a:lstStyle>
          <a:p>
            <a:r>
              <a:rPr lang="en-GB" dirty="0" smtClean="0"/>
              <a:t>Expand any </a:t>
            </a:r>
            <a:r>
              <a:rPr lang="en-GB" dirty="0"/>
              <a:t>i</a:t>
            </a:r>
            <a:r>
              <a:rPr lang="en-GB" dirty="0" smtClean="0"/>
              <a:t>ntervention to see the outcomes given to individual students within the intervention</a:t>
            </a:r>
            <a:endParaRPr lang="en-GB" dirty="0"/>
          </a:p>
        </p:txBody>
      </p:sp>
      <p:sp>
        <p:nvSpPr>
          <p:cNvPr id="9" name="TextBox 8"/>
          <p:cNvSpPr txBox="1"/>
          <p:nvPr/>
        </p:nvSpPr>
        <p:spPr>
          <a:xfrm>
            <a:off x="3733006" y="1132501"/>
            <a:ext cx="1656184" cy="1015663"/>
          </a:xfrm>
          <a:prstGeom prst="rect">
            <a:avLst/>
          </a:prstGeom>
          <a:solidFill>
            <a:srgbClr val="92D050"/>
          </a:solidFill>
          <a:ln>
            <a:solidFill>
              <a:srgbClr val="00B050"/>
            </a:solidFill>
          </a:ln>
        </p:spPr>
        <p:txBody>
          <a:bodyPr wrap="square" rtlCol="0">
            <a:spAutoFit/>
          </a:bodyPr>
          <a:lstStyle>
            <a:defPPr>
              <a:defRPr lang="en-US"/>
            </a:defPPr>
            <a:lvl1pPr>
              <a:defRPr sz="1200">
                <a:solidFill>
                  <a:schemeClr val="tx1"/>
                </a:solidFill>
                <a:latin typeface="+mn-lt"/>
              </a:defRPr>
            </a:lvl1pPr>
          </a:lstStyle>
          <a:p>
            <a:r>
              <a:rPr lang="en-GB" dirty="0" smtClean="0"/>
              <a:t>See the total number of students receiving each outcome within an intervention</a:t>
            </a:r>
            <a:endParaRPr lang="en-GB" dirty="0"/>
          </a:p>
        </p:txBody>
      </p:sp>
      <p:sp>
        <p:nvSpPr>
          <p:cNvPr id="10" name="TextBox 9"/>
          <p:cNvSpPr txBox="1"/>
          <p:nvPr/>
        </p:nvSpPr>
        <p:spPr>
          <a:xfrm>
            <a:off x="5655518" y="1147310"/>
            <a:ext cx="1656184" cy="1015663"/>
          </a:xfrm>
          <a:prstGeom prst="rect">
            <a:avLst/>
          </a:prstGeom>
          <a:solidFill>
            <a:srgbClr val="92D050"/>
          </a:solidFill>
          <a:ln>
            <a:solidFill>
              <a:srgbClr val="00B050"/>
            </a:solidFill>
          </a:ln>
        </p:spPr>
        <p:txBody>
          <a:bodyPr wrap="square" rtlCol="0">
            <a:spAutoFit/>
          </a:bodyPr>
          <a:lstStyle>
            <a:defPPr>
              <a:defRPr lang="en-US"/>
            </a:defPPr>
            <a:lvl1pPr>
              <a:defRPr sz="1200">
                <a:solidFill>
                  <a:schemeClr val="tx1"/>
                </a:solidFill>
                <a:latin typeface="+mn-lt"/>
              </a:defRPr>
            </a:lvl1pPr>
          </a:lstStyle>
          <a:p>
            <a:r>
              <a:rPr lang="en-GB" dirty="0" smtClean="0"/>
              <a:t>See the percentage of students receiving each outcome within an intervention</a:t>
            </a:r>
            <a:endParaRPr lang="en-GB" dirty="0"/>
          </a:p>
        </p:txBody>
      </p:sp>
      <p:sp>
        <p:nvSpPr>
          <p:cNvPr id="11" name="TextBox 10"/>
          <p:cNvSpPr txBox="1"/>
          <p:nvPr/>
        </p:nvSpPr>
        <p:spPr>
          <a:xfrm>
            <a:off x="7455718" y="1147310"/>
            <a:ext cx="1512168" cy="830997"/>
          </a:xfrm>
          <a:prstGeom prst="rect">
            <a:avLst/>
          </a:prstGeom>
          <a:solidFill>
            <a:srgbClr val="92D050"/>
          </a:solidFill>
          <a:ln>
            <a:solidFill>
              <a:srgbClr val="00B050"/>
            </a:solidFill>
          </a:ln>
        </p:spPr>
        <p:txBody>
          <a:bodyPr wrap="square" rtlCol="0">
            <a:spAutoFit/>
          </a:bodyPr>
          <a:lstStyle>
            <a:defPPr>
              <a:defRPr lang="en-US"/>
            </a:defPPr>
            <a:lvl1pPr>
              <a:defRPr sz="1200">
                <a:solidFill>
                  <a:schemeClr val="tx1"/>
                </a:solidFill>
                <a:latin typeface="+mn-lt"/>
              </a:defRPr>
            </a:lvl1pPr>
          </a:lstStyle>
          <a:p>
            <a:r>
              <a:rPr lang="en-GB" dirty="0" smtClean="0"/>
              <a:t>Any students without an outcome show here</a:t>
            </a:r>
            <a:endParaRPr lang="en-GB" dirty="0"/>
          </a:p>
        </p:txBody>
      </p:sp>
      <p:sp>
        <p:nvSpPr>
          <p:cNvPr id="12" name="TextBox 11"/>
          <p:cNvSpPr txBox="1"/>
          <p:nvPr/>
        </p:nvSpPr>
        <p:spPr>
          <a:xfrm>
            <a:off x="4932040" y="5230941"/>
            <a:ext cx="3240360" cy="646331"/>
          </a:xfrm>
          <a:prstGeom prst="rect">
            <a:avLst/>
          </a:prstGeom>
          <a:solidFill>
            <a:srgbClr val="92D050"/>
          </a:solidFill>
          <a:ln>
            <a:solidFill>
              <a:srgbClr val="00B050"/>
            </a:solidFill>
          </a:ln>
        </p:spPr>
        <p:txBody>
          <a:bodyPr wrap="square" rtlCol="0">
            <a:spAutoFit/>
          </a:bodyPr>
          <a:lstStyle>
            <a:defPPr>
              <a:defRPr lang="en-US"/>
            </a:defPPr>
            <a:lvl1pPr>
              <a:defRPr sz="1200">
                <a:solidFill>
                  <a:schemeClr val="tx1"/>
                </a:solidFill>
                <a:latin typeface="+mn-lt"/>
              </a:defRPr>
            </a:lvl1pPr>
          </a:lstStyle>
          <a:p>
            <a:r>
              <a:rPr lang="en-GB" dirty="0" smtClean="0"/>
              <a:t>See the total number of students receiving each outcome across all interventions in the date range</a:t>
            </a:r>
            <a:endParaRPr lang="en-GB" dirty="0"/>
          </a:p>
        </p:txBody>
      </p:sp>
      <p:sp>
        <p:nvSpPr>
          <p:cNvPr id="13" name="TextBox 12"/>
          <p:cNvSpPr txBox="1"/>
          <p:nvPr/>
        </p:nvSpPr>
        <p:spPr>
          <a:xfrm>
            <a:off x="2254686" y="1149051"/>
            <a:ext cx="1245257" cy="646331"/>
          </a:xfrm>
          <a:prstGeom prst="rect">
            <a:avLst/>
          </a:prstGeom>
          <a:solidFill>
            <a:srgbClr val="92D050"/>
          </a:solidFill>
          <a:ln>
            <a:solidFill>
              <a:srgbClr val="00B050"/>
            </a:solidFill>
          </a:ln>
        </p:spPr>
        <p:txBody>
          <a:bodyPr wrap="square" rtlCol="0">
            <a:spAutoFit/>
          </a:bodyPr>
          <a:lstStyle>
            <a:defPPr>
              <a:defRPr lang="en-US"/>
            </a:defPPr>
            <a:lvl1pPr>
              <a:defRPr sz="1200">
                <a:solidFill>
                  <a:schemeClr val="tx1"/>
                </a:solidFill>
                <a:latin typeface="+mn-lt"/>
              </a:defRPr>
            </a:lvl1pPr>
          </a:lstStyle>
          <a:p>
            <a:r>
              <a:rPr lang="en-GB" dirty="0" smtClean="0"/>
              <a:t>Edit any intervention via this button</a:t>
            </a:r>
            <a:endParaRPr lang="en-GB" dirty="0"/>
          </a:p>
        </p:txBody>
      </p:sp>
      <p:sp>
        <p:nvSpPr>
          <p:cNvPr id="14" name="TextBox 13"/>
          <p:cNvSpPr txBox="1"/>
          <p:nvPr/>
        </p:nvSpPr>
        <p:spPr>
          <a:xfrm>
            <a:off x="251520" y="1124744"/>
            <a:ext cx="1775352" cy="830997"/>
          </a:xfrm>
          <a:prstGeom prst="rect">
            <a:avLst/>
          </a:prstGeom>
          <a:solidFill>
            <a:srgbClr val="92D050"/>
          </a:solidFill>
          <a:ln>
            <a:solidFill>
              <a:srgbClr val="00B050"/>
            </a:solidFill>
          </a:ln>
        </p:spPr>
        <p:txBody>
          <a:bodyPr wrap="square" rtlCol="0">
            <a:spAutoFit/>
          </a:bodyPr>
          <a:lstStyle>
            <a:defPPr>
              <a:defRPr lang="en-US"/>
            </a:defPPr>
            <a:lvl1pPr>
              <a:defRPr sz="1200">
                <a:solidFill>
                  <a:schemeClr val="tx1"/>
                </a:solidFill>
                <a:latin typeface="+mn-lt"/>
              </a:defRPr>
            </a:lvl1pPr>
          </a:lstStyle>
          <a:p>
            <a:r>
              <a:rPr lang="en-GB" dirty="0" smtClean="0"/>
              <a:t>Export to Excel – exactly as the screen shows at the point of export</a:t>
            </a:r>
            <a:endParaRPr lang="en-GB" dirty="0"/>
          </a:p>
        </p:txBody>
      </p:sp>
    </p:spTree>
    <p:extLst>
      <p:ext uri="{BB962C8B-B14F-4D97-AF65-F5344CB8AC3E}">
        <p14:creationId xmlns:p14="http://schemas.microsoft.com/office/powerpoint/2010/main" val="36348703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95536" y="57640"/>
            <a:ext cx="8229600" cy="1143000"/>
          </a:xfrm>
        </p:spPr>
        <p:txBody>
          <a:bodyPr>
            <a:normAutofit/>
          </a:bodyPr>
          <a:lstStyle/>
          <a:p>
            <a:r>
              <a:rPr lang="en-US" sz="3200" dirty="0" smtClean="0"/>
              <a:t>School interventions </a:t>
            </a:r>
            <a:r>
              <a:rPr lang="en-US" dirty="0"/>
              <a:t>r</a:t>
            </a:r>
            <a:r>
              <a:rPr lang="en-US" sz="3200" dirty="0" smtClean="0"/>
              <a:t>eport</a:t>
            </a:r>
            <a:endParaRPr lang="en-US" sz="3200" dirty="0"/>
          </a:p>
        </p:txBody>
      </p:sp>
      <p:pic>
        <p:nvPicPr>
          <p:cNvPr id="1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833010"/>
            <a:ext cx="5472608" cy="3123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3923928" y="5013176"/>
            <a:ext cx="1440161" cy="1015663"/>
          </a:xfrm>
          <a:prstGeom prst="rect">
            <a:avLst/>
          </a:prstGeom>
          <a:solidFill>
            <a:srgbClr val="92D050"/>
          </a:solidFill>
          <a:ln>
            <a:solidFill>
              <a:srgbClr val="00B050"/>
            </a:solidFill>
          </a:ln>
        </p:spPr>
        <p:txBody>
          <a:bodyPr wrap="square" rtlCol="0">
            <a:spAutoFit/>
          </a:bodyPr>
          <a:lstStyle>
            <a:defPPr>
              <a:defRPr lang="en-US"/>
            </a:defPPr>
            <a:lvl1pPr>
              <a:defRPr sz="1200">
                <a:solidFill>
                  <a:schemeClr val="tx1"/>
                </a:solidFill>
                <a:latin typeface="+mn-lt"/>
              </a:defRPr>
            </a:lvl1pPr>
          </a:lstStyle>
          <a:p>
            <a:r>
              <a:rPr lang="en-GB" i="1" dirty="0" smtClean="0"/>
              <a:t>Understand exactly which students are on which interventions</a:t>
            </a:r>
            <a:endParaRPr lang="en-GB" i="1" dirty="0"/>
          </a:p>
        </p:txBody>
      </p:sp>
      <p:sp>
        <p:nvSpPr>
          <p:cNvPr id="16" name="TextBox 15"/>
          <p:cNvSpPr txBox="1"/>
          <p:nvPr/>
        </p:nvSpPr>
        <p:spPr>
          <a:xfrm>
            <a:off x="7503920" y="3286725"/>
            <a:ext cx="1440160" cy="646331"/>
          </a:xfrm>
          <a:prstGeom prst="rect">
            <a:avLst/>
          </a:prstGeom>
          <a:solidFill>
            <a:srgbClr val="92D050"/>
          </a:solidFill>
          <a:ln>
            <a:solidFill>
              <a:srgbClr val="00B050"/>
            </a:solidFill>
          </a:ln>
        </p:spPr>
        <p:txBody>
          <a:bodyPr wrap="square" rtlCol="0">
            <a:spAutoFit/>
          </a:bodyPr>
          <a:lstStyle>
            <a:defPPr>
              <a:defRPr lang="en-US"/>
            </a:defPPr>
            <a:lvl1pPr>
              <a:defRPr sz="1200">
                <a:solidFill>
                  <a:schemeClr val="tx1"/>
                </a:solidFill>
                <a:latin typeface="+mn-lt"/>
              </a:defRPr>
            </a:lvl1pPr>
          </a:lstStyle>
          <a:p>
            <a:r>
              <a:rPr lang="en-GB" dirty="0" smtClean="0"/>
              <a:t>See intervention membership totals at a glance</a:t>
            </a:r>
            <a:endParaRPr lang="en-GB" dirty="0"/>
          </a:p>
        </p:txBody>
      </p:sp>
      <p:sp>
        <p:nvSpPr>
          <p:cNvPr id="17" name="TextBox 16"/>
          <p:cNvSpPr txBox="1"/>
          <p:nvPr/>
        </p:nvSpPr>
        <p:spPr>
          <a:xfrm>
            <a:off x="107504" y="2957930"/>
            <a:ext cx="1656184" cy="830997"/>
          </a:xfrm>
          <a:prstGeom prst="rect">
            <a:avLst/>
          </a:prstGeom>
          <a:solidFill>
            <a:srgbClr val="92D050"/>
          </a:solidFill>
          <a:ln>
            <a:solidFill>
              <a:srgbClr val="00B050"/>
            </a:solidFill>
          </a:ln>
        </p:spPr>
        <p:txBody>
          <a:bodyPr wrap="square" rtlCol="0">
            <a:spAutoFit/>
          </a:bodyPr>
          <a:lstStyle>
            <a:defPPr>
              <a:defRPr lang="en-US"/>
            </a:defPPr>
            <a:lvl1pPr>
              <a:defRPr sz="1200">
                <a:solidFill>
                  <a:schemeClr val="tx1"/>
                </a:solidFill>
                <a:latin typeface="+mn-lt"/>
              </a:defRPr>
            </a:lvl1pPr>
          </a:lstStyle>
          <a:p>
            <a:r>
              <a:rPr lang="en-GB" dirty="0" smtClean="0"/>
              <a:t>See the total number of sessions attended by students </a:t>
            </a:r>
            <a:endParaRPr lang="en-GB" dirty="0"/>
          </a:p>
        </p:txBody>
      </p:sp>
      <p:sp>
        <p:nvSpPr>
          <p:cNvPr id="18" name="TextBox 17"/>
          <p:cNvSpPr txBox="1"/>
          <p:nvPr/>
        </p:nvSpPr>
        <p:spPr>
          <a:xfrm>
            <a:off x="107504" y="1988840"/>
            <a:ext cx="1656183" cy="830997"/>
          </a:xfrm>
          <a:prstGeom prst="rect">
            <a:avLst/>
          </a:prstGeom>
          <a:solidFill>
            <a:srgbClr val="92D050"/>
          </a:solidFill>
          <a:ln>
            <a:solidFill>
              <a:srgbClr val="00B050"/>
            </a:solidFill>
          </a:ln>
        </p:spPr>
        <p:txBody>
          <a:bodyPr wrap="square" rtlCol="0">
            <a:spAutoFit/>
          </a:bodyPr>
          <a:lstStyle>
            <a:defPPr>
              <a:defRPr lang="en-US"/>
            </a:defPPr>
            <a:lvl1pPr>
              <a:defRPr sz="1200">
                <a:solidFill>
                  <a:schemeClr val="tx1"/>
                </a:solidFill>
                <a:latin typeface="+mn-lt"/>
              </a:defRPr>
            </a:lvl1pPr>
          </a:lstStyle>
          <a:p>
            <a:r>
              <a:rPr lang="en-GB" dirty="0" smtClean="0"/>
              <a:t>Export straight to Excel for any further analysis you  might want</a:t>
            </a:r>
            <a:endParaRPr lang="en-GB" dirty="0"/>
          </a:p>
        </p:txBody>
      </p:sp>
      <p:sp>
        <p:nvSpPr>
          <p:cNvPr id="19" name="TextBox 18"/>
          <p:cNvSpPr txBox="1"/>
          <p:nvPr/>
        </p:nvSpPr>
        <p:spPr>
          <a:xfrm>
            <a:off x="107504" y="3925505"/>
            <a:ext cx="1656184" cy="1200329"/>
          </a:xfrm>
          <a:prstGeom prst="rect">
            <a:avLst/>
          </a:prstGeom>
          <a:solidFill>
            <a:srgbClr val="92D050"/>
          </a:solidFill>
          <a:ln>
            <a:solidFill>
              <a:srgbClr val="00B050"/>
            </a:solidFill>
          </a:ln>
        </p:spPr>
        <p:txBody>
          <a:bodyPr wrap="square" rtlCol="0">
            <a:spAutoFit/>
          </a:bodyPr>
          <a:lstStyle>
            <a:defPPr>
              <a:defRPr lang="en-US"/>
            </a:defPPr>
            <a:lvl1pPr>
              <a:defRPr sz="1200">
                <a:solidFill>
                  <a:schemeClr val="tx1"/>
                </a:solidFill>
                <a:latin typeface="+mn-lt"/>
              </a:defRPr>
            </a:lvl1pPr>
          </a:lstStyle>
          <a:p>
            <a:r>
              <a:rPr lang="en-GB" dirty="0" smtClean="0"/>
              <a:t>Use show/hide or right click on ‘Students’ to add extra student identifiers. These also export</a:t>
            </a:r>
            <a:endParaRPr lang="en-GB" dirty="0"/>
          </a:p>
        </p:txBody>
      </p:sp>
      <p:sp>
        <p:nvSpPr>
          <p:cNvPr id="20" name="TextBox 19"/>
          <p:cNvSpPr txBox="1"/>
          <p:nvPr/>
        </p:nvSpPr>
        <p:spPr>
          <a:xfrm>
            <a:off x="7503920" y="2154934"/>
            <a:ext cx="1440160" cy="1015663"/>
          </a:xfrm>
          <a:prstGeom prst="rect">
            <a:avLst/>
          </a:prstGeom>
          <a:solidFill>
            <a:srgbClr val="92D050"/>
          </a:solidFill>
          <a:ln>
            <a:solidFill>
              <a:srgbClr val="00B050"/>
            </a:solidFill>
          </a:ln>
        </p:spPr>
        <p:txBody>
          <a:bodyPr wrap="square" rtlCol="0">
            <a:spAutoFit/>
          </a:bodyPr>
          <a:lstStyle>
            <a:defPPr>
              <a:defRPr lang="en-US"/>
            </a:defPPr>
            <a:lvl1pPr>
              <a:defRPr sz="1200">
                <a:solidFill>
                  <a:schemeClr val="tx1"/>
                </a:solidFill>
                <a:latin typeface="+mn-lt"/>
              </a:defRPr>
            </a:lvl1pPr>
          </a:lstStyle>
          <a:p>
            <a:r>
              <a:rPr lang="en-GB" dirty="0" smtClean="0"/>
              <a:t>Edit the intervention you are viewing directly from this button</a:t>
            </a:r>
            <a:endParaRPr lang="en-GB" dirty="0"/>
          </a:p>
        </p:txBody>
      </p:sp>
      <p:sp>
        <p:nvSpPr>
          <p:cNvPr id="21" name="TextBox 20"/>
          <p:cNvSpPr txBox="1"/>
          <p:nvPr/>
        </p:nvSpPr>
        <p:spPr>
          <a:xfrm>
            <a:off x="3527884" y="1249604"/>
            <a:ext cx="2412268" cy="461665"/>
          </a:xfrm>
          <a:prstGeom prst="rect">
            <a:avLst/>
          </a:prstGeom>
          <a:solidFill>
            <a:srgbClr val="92D050"/>
          </a:solidFill>
          <a:ln>
            <a:solidFill>
              <a:srgbClr val="00B050"/>
            </a:solidFill>
          </a:ln>
        </p:spPr>
        <p:txBody>
          <a:bodyPr wrap="square" rtlCol="0">
            <a:spAutoFit/>
          </a:bodyPr>
          <a:lstStyle>
            <a:defPPr>
              <a:defRPr lang="en-US"/>
            </a:defPPr>
            <a:lvl1pPr>
              <a:defRPr sz="1200">
                <a:solidFill>
                  <a:schemeClr val="tx1"/>
                </a:solidFill>
                <a:latin typeface="+mn-lt"/>
              </a:defRPr>
            </a:lvl1pPr>
          </a:lstStyle>
          <a:p>
            <a:r>
              <a:rPr lang="en-GB" dirty="0" smtClean="0"/>
              <a:t>Click on any column header to sort or filter by the within it</a:t>
            </a:r>
            <a:endParaRPr lang="en-GB" dirty="0"/>
          </a:p>
        </p:txBody>
      </p:sp>
    </p:spTree>
    <p:extLst>
      <p:ext uri="{BB962C8B-B14F-4D97-AF65-F5344CB8AC3E}">
        <p14:creationId xmlns:p14="http://schemas.microsoft.com/office/powerpoint/2010/main" val="17430837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46298" y="78582"/>
            <a:ext cx="8229600" cy="1143000"/>
          </a:xfrm>
        </p:spPr>
        <p:txBody>
          <a:bodyPr>
            <a:normAutofit/>
          </a:bodyPr>
          <a:lstStyle/>
          <a:p>
            <a:r>
              <a:rPr lang="en-US" dirty="0" smtClean="0"/>
              <a:t>Student interventions </a:t>
            </a:r>
            <a:r>
              <a:rPr lang="en-US" dirty="0"/>
              <a:t>report</a:t>
            </a:r>
            <a:endParaRPr lang="en-US" sz="3200" dirty="0"/>
          </a:p>
        </p:txBody>
      </p:sp>
      <p:sp>
        <p:nvSpPr>
          <p:cNvPr id="12" name="TextBox 11"/>
          <p:cNvSpPr txBox="1"/>
          <p:nvPr/>
        </p:nvSpPr>
        <p:spPr>
          <a:xfrm>
            <a:off x="6804248" y="3141838"/>
            <a:ext cx="1440160" cy="646331"/>
          </a:xfrm>
          <a:prstGeom prst="rect">
            <a:avLst/>
          </a:prstGeom>
          <a:solidFill>
            <a:srgbClr val="92D050"/>
          </a:solidFill>
          <a:ln>
            <a:solidFill>
              <a:srgbClr val="00B050"/>
            </a:solidFill>
          </a:ln>
        </p:spPr>
        <p:txBody>
          <a:bodyPr wrap="square" rtlCol="0">
            <a:spAutoFit/>
          </a:bodyPr>
          <a:lstStyle>
            <a:defPPr>
              <a:defRPr lang="en-US"/>
            </a:defPPr>
            <a:lvl1pPr>
              <a:defRPr sz="1200">
                <a:solidFill>
                  <a:schemeClr val="tx1"/>
                </a:solidFill>
                <a:latin typeface="+mn-lt"/>
              </a:defRPr>
            </a:lvl1pPr>
          </a:lstStyle>
          <a:p>
            <a:r>
              <a:rPr lang="en-GB" dirty="0" smtClean="0"/>
              <a:t>See the details of all Interventions for each student</a:t>
            </a:r>
            <a:endParaRPr lang="en-GB" dirty="0"/>
          </a:p>
        </p:txBody>
      </p:sp>
      <p:pic>
        <p:nvPicPr>
          <p:cNvPr id="6" name="Picture 5"/>
          <p:cNvPicPr>
            <a:picLocks noChangeAspect="1"/>
          </p:cNvPicPr>
          <p:nvPr/>
        </p:nvPicPr>
        <p:blipFill>
          <a:blip r:embed="rId3"/>
          <a:stretch>
            <a:fillRect/>
          </a:stretch>
        </p:blipFill>
        <p:spPr>
          <a:xfrm>
            <a:off x="611560" y="908720"/>
            <a:ext cx="5480582" cy="5112568"/>
          </a:xfrm>
          <a:prstGeom prst="rect">
            <a:avLst/>
          </a:prstGeom>
          <a:ln>
            <a:solidFill>
              <a:srgbClr val="00B050"/>
            </a:solidFill>
          </a:ln>
        </p:spPr>
      </p:pic>
    </p:spTree>
    <p:extLst>
      <p:ext uri="{BB962C8B-B14F-4D97-AF65-F5344CB8AC3E}">
        <p14:creationId xmlns:p14="http://schemas.microsoft.com/office/powerpoint/2010/main" val="2085445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46298" y="78582"/>
            <a:ext cx="8229600" cy="1143000"/>
          </a:xfrm>
        </p:spPr>
        <p:txBody>
          <a:bodyPr>
            <a:normAutofit/>
          </a:bodyPr>
          <a:lstStyle/>
          <a:p>
            <a:r>
              <a:rPr lang="en-US" dirty="0"/>
              <a:t>I</a:t>
            </a:r>
            <a:r>
              <a:rPr lang="en-US" dirty="0" smtClean="0"/>
              <a:t>nterventions cost analysis reports</a:t>
            </a:r>
            <a:endParaRPr lang="en-US" sz="3200" dirty="0"/>
          </a:p>
        </p:txBody>
      </p:sp>
      <p:sp>
        <p:nvSpPr>
          <p:cNvPr id="12" name="TextBox 11"/>
          <p:cNvSpPr txBox="1"/>
          <p:nvPr/>
        </p:nvSpPr>
        <p:spPr>
          <a:xfrm>
            <a:off x="6643380" y="2852936"/>
            <a:ext cx="1944216" cy="1008112"/>
          </a:xfrm>
          <a:prstGeom prst="rect">
            <a:avLst/>
          </a:prstGeom>
          <a:solidFill>
            <a:srgbClr val="92D050"/>
          </a:solidFill>
          <a:ln>
            <a:solidFill>
              <a:srgbClr val="00B050"/>
            </a:solidFill>
          </a:ln>
        </p:spPr>
        <p:txBody>
          <a:bodyPr wrap="square" rtlCol="0">
            <a:spAutoFit/>
          </a:bodyPr>
          <a:lstStyle>
            <a:defPPr>
              <a:defRPr lang="en-US"/>
            </a:defPPr>
            <a:lvl1pPr>
              <a:defRPr sz="1200">
                <a:solidFill>
                  <a:schemeClr val="tx1"/>
                </a:solidFill>
                <a:latin typeface="+mn-lt"/>
              </a:defRPr>
            </a:lvl1pPr>
          </a:lstStyle>
          <a:p>
            <a:r>
              <a:rPr lang="en-GB" dirty="0" smtClean="0"/>
              <a:t>See the total cost of all Interventions, Intervention Overviews, Interventions and individual students</a:t>
            </a:r>
            <a:endParaRPr lang="en-GB" dirty="0"/>
          </a:p>
        </p:txBody>
      </p:sp>
      <p:pic>
        <p:nvPicPr>
          <p:cNvPr id="6" name="Picture 5"/>
          <p:cNvPicPr>
            <a:picLocks noChangeAspect="1"/>
          </p:cNvPicPr>
          <p:nvPr/>
        </p:nvPicPr>
        <p:blipFill>
          <a:blip r:embed="rId3"/>
          <a:stretch>
            <a:fillRect/>
          </a:stretch>
        </p:blipFill>
        <p:spPr>
          <a:xfrm>
            <a:off x="611560" y="980728"/>
            <a:ext cx="5855110" cy="5016237"/>
          </a:xfrm>
          <a:prstGeom prst="rect">
            <a:avLst/>
          </a:prstGeom>
          <a:ln>
            <a:solidFill>
              <a:srgbClr val="00B050"/>
            </a:solidFill>
          </a:ln>
        </p:spPr>
      </p:pic>
    </p:spTree>
    <p:extLst>
      <p:ext uri="{BB962C8B-B14F-4D97-AF65-F5344CB8AC3E}">
        <p14:creationId xmlns:p14="http://schemas.microsoft.com/office/powerpoint/2010/main" val="16635439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46298" y="78582"/>
            <a:ext cx="8229600" cy="1143000"/>
          </a:xfrm>
        </p:spPr>
        <p:txBody>
          <a:bodyPr>
            <a:normAutofit/>
          </a:bodyPr>
          <a:lstStyle/>
          <a:p>
            <a:r>
              <a:rPr lang="en-US" dirty="0"/>
              <a:t>I</a:t>
            </a:r>
            <a:r>
              <a:rPr lang="en-US" dirty="0" smtClean="0"/>
              <a:t>nterventions cost analysis reports</a:t>
            </a:r>
            <a:endParaRPr lang="en-US" sz="3200" dirty="0"/>
          </a:p>
        </p:txBody>
      </p:sp>
      <p:sp>
        <p:nvSpPr>
          <p:cNvPr id="12" name="TextBox 11"/>
          <p:cNvSpPr txBox="1"/>
          <p:nvPr/>
        </p:nvSpPr>
        <p:spPr>
          <a:xfrm>
            <a:off x="2940917" y="5157192"/>
            <a:ext cx="3240360" cy="461665"/>
          </a:xfrm>
          <a:prstGeom prst="rect">
            <a:avLst/>
          </a:prstGeom>
          <a:solidFill>
            <a:srgbClr val="92D050"/>
          </a:solidFill>
          <a:ln>
            <a:solidFill>
              <a:srgbClr val="00B050"/>
            </a:solidFill>
          </a:ln>
        </p:spPr>
        <p:txBody>
          <a:bodyPr wrap="square" rtlCol="0">
            <a:spAutoFit/>
          </a:bodyPr>
          <a:lstStyle>
            <a:defPPr>
              <a:defRPr lang="en-US"/>
            </a:defPPr>
            <a:lvl1pPr>
              <a:defRPr sz="1200">
                <a:solidFill>
                  <a:schemeClr val="tx1"/>
                </a:solidFill>
                <a:latin typeface="+mn-lt"/>
              </a:defRPr>
            </a:lvl1pPr>
          </a:lstStyle>
          <a:p>
            <a:r>
              <a:rPr lang="en-GB" dirty="0" smtClean="0"/>
              <a:t>Export unformatted to create you own view of the costs </a:t>
            </a:r>
            <a:endParaRPr lang="en-GB" dirty="0"/>
          </a:p>
        </p:txBody>
      </p:sp>
      <p:pic>
        <p:nvPicPr>
          <p:cNvPr id="4" name="Picture 3"/>
          <p:cNvPicPr>
            <a:picLocks noChangeAspect="1"/>
          </p:cNvPicPr>
          <p:nvPr/>
        </p:nvPicPr>
        <p:blipFill>
          <a:blip r:embed="rId3"/>
          <a:stretch>
            <a:fillRect/>
          </a:stretch>
        </p:blipFill>
        <p:spPr>
          <a:xfrm>
            <a:off x="342023" y="1052736"/>
            <a:ext cx="8438149" cy="3702408"/>
          </a:xfrm>
          <a:prstGeom prst="rect">
            <a:avLst/>
          </a:prstGeom>
          <a:ln>
            <a:solidFill>
              <a:srgbClr val="00B050"/>
            </a:solidFill>
          </a:ln>
        </p:spPr>
      </p:pic>
    </p:spTree>
    <p:extLst>
      <p:ext uri="{BB962C8B-B14F-4D97-AF65-F5344CB8AC3E}">
        <p14:creationId xmlns:p14="http://schemas.microsoft.com/office/powerpoint/2010/main" val="24455250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a:t>Interventions in SIMS </a:t>
            </a:r>
            <a:r>
              <a:rPr lang="en-US" sz="3200" dirty="0" smtClean="0"/>
              <a:t>Discover</a:t>
            </a:r>
            <a:endParaRPr lang="en-US" sz="1800" i="1" dirty="0">
              <a:solidFill>
                <a:schemeClr val="accent1"/>
              </a:solidFill>
            </a:endParaRPr>
          </a:p>
        </p:txBody>
      </p:sp>
      <p:pic>
        <p:nvPicPr>
          <p:cNvPr id="3" name="Picture 2"/>
          <p:cNvPicPr>
            <a:picLocks noChangeAspect="1"/>
          </p:cNvPicPr>
          <p:nvPr/>
        </p:nvPicPr>
        <p:blipFill>
          <a:blip r:embed="rId2"/>
          <a:stretch>
            <a:fillRect/>
          </a:stretch>
        </p:blipFill>
        <p:spPr>
          <a:xfrm>
            <a:off x="29912" y="1268760"/>
            <a:ext cx="9093751" cy="4608512"/>
          </a:xfrm>
          <a:prstGeom prst="rect">
            <a:avLst/>
          </a:prstGeom>
        </p:spPr>
      </p:pic>
    </p:spTree>
    <p:extLst>
      <p:ext uri="{BB962C8B-B14F-4D97-AF65-F5344CB8AC3E}">
        <p14:creationId xmlns:p14="http://schemas.microsoft.com/office/powerpoint/2010/main" val="11403744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Next steps for viewers</a:t>
            </a:r>
            <a:endParaRPr lang="en-US" dirty="0"/>
          </a:p>
        </p:txBody>
      </p:sp>
      <p:sp>
        <p:nvSpPr>
          <p:cNvPr id="3" name="Content Placeholder 2"/>
          <p:cNvSpPr>
            <a:spLocks noGrp="1"/>
          </p:cNvSpPr>
          <p:nvPr>
            <p:ph idx="1"/>
          </p:nvPr>
        </p:nvSpPr>
        <p:spPr/>
        <p:txBody>
          <a:bodyPr>
            <a:normAutofit fontScale="92500"/>
          </a:bodyPr>
          <a:lstStyle/>
          <a:p>
            <a:r>
              <a:rPr lang="en-GB" dirty="0" smtClean="0">
                <a:solidFill>
                  <a:schemeClr val="accent4"/>
                </a:solidFill>
              </a:rPr>
              <a:t>Interventions blog</a:t>
            </a:r>
          </a:p>
          <a:p>
            <a:r>
              <a:rPr lang="en-GB" dirty="0">
                <a:solidFill>
                  <a:schemeClr val="accent1"/>
                </a:solidFill>
                <a:hlinkClick r:id="rId2"/>
              </a:rPr>
              <a:t>http://</a:t>
            </a:r>
            <a:r>
              <a:rPr lang="en-GB" dirty="0" smtClean="0">
                <a:solidFill>
                  <a:schemeClr val="accent1"/>
                </a:solidFill>
                <a:hlinkClick r:id="rId2"/>
              </a:rPr>
              <a:t>www.capita-sims.co.uk/resources/blog/are-you-tracking-your-interventions-effectively</a:t>
            </a:r>
            <a:endParaRPr lang="en-GB" dirty="0" smtClean="0">
              <a:solidFill>
                <a:schemeClr val="accent1"/>
              </a:solidFill>
            </a:endParaRPr>
          </a:p>
          <a:p>
            <a:endParaRPr lang="en-GB" dirty="0" smtClean="0">
              <a:solidFill>
                <a:schemeClr val="accent1"/>
              </a:solidFill>
            </a:endParaRPr>
          </a:p>
          <a:p>
            <a:r>
              <a:rPr lang="en-GB" dirty="0" smtClean="0">
                <a:solidFill>
                  <a:schemeClr val="accent4"/>
                </a:solidFill>
              </a:rPr>
              <a:t>Did you </a:t>
            </a:r>
            <a:r>
              <a:rPr lang="en-GB" smtClean="0">
                <a:solidFill>
                  <a:schemeClr val="accent4"/>
                </a:solidFill>
              </a:rPr>
              <a:t>know </a:t>
            </a:r>
            <a:r>
              <a:rPr lang="en-GB" smtClean="0">
                <a:solidFill>
                  <a:schemeClr val="accent4"/>
                </a:solidFill>
              </a:rPr>
              <a:t>videos</a:t>
            </a:r>
            <a:endParaRPr lang="en-GB" dirty="0" smtClean="0">
              <a:solidFill>
                <a:schemeClr val="accent4"/>
              </a:solidFill>
            </a:endParaRPr>
          </a:p>
          <a:p>
            <a:r>
              <a:rPr lang="en-US" dirty="0">
                <a:solidFill>
                  <a:schemeClr val="accent1"/>
                </a:solidFill>
                <a:hlinkClick r:id="rId3"/>
              </a:rPr>
              <a:t>http://www.capita-sims.co.uk/resources/list?type=video&amp;topic=All&amp;school_type=All</a:t>
            </a:r>
            <a:endParaRPr lang="en-US" dirty="0">
              <a:solidFill>
                <a:schemeClr val="accent1"/>
              </a:solidFill>
            </a:endParaRPr>
          </a:p>
          <a:p>
            <a:endParaRPr lang="en-GB" dirty="0">
              <a:solidFill>
                <a:schemeClr val="accent1"/>
              </a:solidFill>
            </a:endParaRPr>
          </a:p>
          <a:p>
            <a:r>
              <a:rPr lang="en-GB" dirty="0">
                <a:solidFill>
                  <a:schemeClr val="accent4"/>
                </a:solidFill>
              </a:rPr>
              <a:t>R</a:t>
            </a:r>
            <a:r>
              <a:rPr lang="en-GB" dirty="0" smtClean="0">
                <a:solidFill>
                  <a:schemeClr val="accent4"/>
                </a:solidFill>
              </a:rPr>
              <a:t>esources </a:t>
            </a:r>
          </a:p>
          <a:p>
            <a:r>
              <a:rPr lang="en-GB" dirty="0">
                <a:solidFill>
                  <a:schemeClr val="accent1"/>
                </a:solidFill>
                <a:hlinkClick r:id="rId4"/>
              </a:rPr>
              <a:t>https://myaccount.capita-cs.co.uk/hot-topics/SIMSInterventions</a:t>
            </a:r>
            <a:r>
              <a:rPr lang="en-GB" dirty="0" smtClean="0">
                <a:solidFill>
                  <a:schemeClr val="accent1"/>
                </a:solidFill>
                <a:hlinkClick r:id="rId4"/>
              </a:rPr>
              <a:t>/</a:t>
            </a:r>
            <a:endParaRPr lang="en-GB" dirty="0" smtClean="0">
              <a:solidFill>
                <a:schemeClr val="accent1"/>
              </a:solidFill>
            </a:endParaRPr>
          </a:p>
          <a:p>
            <a:endParaRPr lang="en-GB" dirty="0">
              <a:solidFill>
                <a:schemeClr val="accent1"/>
              </a:solidFill>
            </a:endParaRPr>
          </a:p>
        </p:txBody>
      </p:sp>
    </p:spTree>
    <p:extLst>
      <p:ext uri="{BB962C8B-B14F-4D97-AF65-F5344CB8AC3E}">
        <p14:creationId xmlns:p14="http://schemas.microsoft.com/office/powerpoint/2010/main" val="37474199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National Attainment </a:t>
            </a:r>
            <a:r>
              <a:rPr lang="en-GB" dirty="0"/>
              <a:t>G</a:t>
            </a:r>
            <a:r>
              <a:rPr lang="en-GB" dirty="0" smtClean="0"/>
              <a:t>ap</a:t>
            </a:r>
            <a:endParaRPr lang="en-GB" dirty="0"/>
          </a:p>
        </p:txBody>
      </p:sp>
      <p:sp>
        <p:nvSpPr>
          <p:cNvPr id="3" name="Content Placeholder 2"/>
          <p:cNvSpPr>
            <a:spLocks noGrp="1"/>
          </p:cNvSpPr>
          <p:nvPr>
            <p:ph idx="1"/>
          </p:nvPr>
        </p:nvSpPr>
        <p:spPr>
          <a:xfrm>
            <a:off x="457200" y="1436469"/>
            <a:ext cx="8229600" cy="4584820"/>
          </a:xfrm>
        </p:spPr>
        <p:txBody>
          <a:bodyPr>
            <a:normAutofit fontScale="85000" lnSpcReduction="20000"/>
          </a:bodyPr>
          <a:lstStyle/>
          <a:p>
            <a:r>
              <a:rPr lang="en-GB" sz="2800" b="1" dirty="0" smtClean="0">
                <a:solidFill>
                  <a:srgbClr val="14A5BF"/>
                </a:solidFill>
              </a:rPr>
              <a:t>21% children </a:t>
            </a:r>
            <a:r>
              <a:rPr lang="en-GB" sz="2100" dirty="0" smtClean="0"/>
              <a:t>are eligible for </a:t>
            </a:r>
            <a:r>
              <a:rPr lang="en-GB" sz="2800" b="1" dirty="0" smtClean="0">
                <a:solidFill>
                  <a:srgbClr val="14A5BF"/>
                </a:solidFill>
              </a:rPr>
              <a:t>free school meals</a:t>
            </a:r>
            <a:endParaRPr lang="en-GB" b="1" dirty="0" smtClean="0">
              <a:solidFill>
                <a:srgbClr val="14A5BF"/>
              </a:solidFill>
            </a:endParaRPr>
          </a:p>
          <a:p>
            <a:r>
              <a:rPr lang="en-GB" sz="2100" dirty="0" smtClean="0"/>
              <a:t>They start school behind their better-off classmates and the gap widens throughout their schooling</a:t>
            </a:r>
          </a:p>
          <a:p>
            <a:endParaRPr lang="en-GB" dirty="0" smtClean="0"/>
          </a:p>
          <a:p>
            <a:r>
              <a:rPr lang="en-GB" sz="2800" b="1" dirty="0" smtClean="0">
                <a:solidFill>
                  <a:srgbClr val="14A5BF"/>
                </a:solidFill>
              </a:rPr>
              <a:t>37%</a:t>
            </a:r>
            <a:r>
              <a:rPr lang="en-GB" sz="2800" dirty="0" smtClean="0">
                <a:solidFill>
                  <a:schemeClr val="accent4">
                    <a:lumMod val="75000"/>
                  </a:schemeClr>
                </a:solidFill>
              </a:rPr>
              <a:t> </a:t>
            </a:r>
            <a:r>
              <a:rPr lang="en-GB" sz="2100" dirty="0"/>
              <a:t>of</a:t>
            </a:r>
            <a:r>
              <a:rPr lang="en-GB" sz="2800" dirty="0" smtClean="0">
                <a:solidFill>
                  <a:schemeClr val="accent4">
                    <a:lumMod val="75000"/>
                  </a:schemeClr>
                </a:solidFill>
              </a:rPr>
              <a:t> </a:t>
            </a:r>
            <a:r>
              <a:rPr lang="en-GB" sz="2800" b="1" dirty="0" smtClean="0">
                <a:solidFill>
                  <a:srgbClr val="14A5BF"/>
                </a:solidFill>
              </a:rPr>
              <a:t>disadvantaged children </a:t>
            </a:r>
            <a:r>
              <a:rPr lang="en-GB" sz="2100" dirty="0" smtClean="0"/>
              <a:t>achieve </a:t>
            </a:r>
            <a:r>
              <a:rPr lang="en-GB" sz="2800" b="1" dirty="0">
                <a:solidFill>
                  <a:srgbClr val="14A5BF"/>
                </a:solidFill>
              </a:rPr>
              <a:t>5 good GCSEs </a:t>
            </a:r>
            <a:r>
              <a:rPr lang="en-GB" sz="2100" dirty="0" smtClean="0"/>
              <a:t>v</a:t>
            </a:r>
            <a:r>
              <a:rPr lang="en-GB" dirty="0" smtClean="0"/>
              <a:t> </a:t>
            </a:r>
          </a:p>
          <a:p>
            <a:r>
              <a:rPr lang="en-GB" sz="2800" b="1" dirty="0" smtClean="0">
                <a:solidFill>
                  <a:srgbClr val="14A5BF"/>
                </a:solidFill>
              </a:rPr>
              <a:t>63% </a:t>
            </a:r>
            <a:r>
              <a:rPr lang="en-GB" sz="2100" b="1" dirty="0" smtClean="0">
                <a:solidFill>
                  <a:srgbClr val="14A5BF"/>
                </a:solidFill>
              </a:rPr>
              <a:t>of</a:t>
            </a:r>
            <a:r>
              <a:rPr lang="en-GB" sz="2800" b="1" dirty="0">
                <a:solidFill>
                  <a:srgbClr val="14A5BF"/>
                </a:solidFill>
              </a:rPr>
              <a:t> </a:t>
            </a:r>
            <a:r>
              <a:rPr lang="en-GB" sz="2800" b="1" dirty="0" smtClean="0">
                <a:solidFill>
                  <a:srgbClr val="14A5BF"/>
                </a:solidFill>
              </a:rPr>
              <a:t>other pupils</a:t>
            </a:r>
            <a:endParaRPr lang="en-GB" sz="2800" b="1" dirty="0">
              <a:solidFill>
                <a:srgbClr val="14A5BF"/>
              </a:solidFill>
            </a:endParaRPr>
          </a:p>
          <a:p>
            <a:r>
              <a:rPr lang="en-GB" sz="2100" dirty="0" smtClean="0"/>
              <a:t>Children from poorer backgrounds do worse on average than their wealthier classmates whichever type of school they are in</a:t>
            </a:r>
          </a:p>
          <a:p>
            <a:endParaRPr lang="en-GB" dirty="0" smtClean="0"/>
          </a:p>
          <a:p>
            <a:r>
              <a:rPr lang="en-GB" sz="2100" dirty="0" smtClean="0"/>
              <a:t>The attainment gap between rich and poor pupils is stark in the</a:t>
            </a:r>
            <a:r>
              <a:rPr lang="en-GB" dirty="0" smtClean="0"/>
              <a:t> </a:t>
            </a:r>
            <a:r>
              <a:rPr lang="en-GB" sz="2800" b="1" dirty="0" smtClean="0">
                <a:solidFill>
                  <a:srgbClr val="14A5BF"/>
                </a:solidFill>
              </a:rPr>
              <a:t>UK</a:t>
            </a:r>
            <a:r>
              <a:rPr lang="en-GB" sz="2800" dirty="0" smtClean="0"/>
              <a:t> </a:t>
            </a:r>
            <a:r>
              <a:rPr lang="en-GB" sz="2100" dirty="0" smtClean="0"/>
              <a:t>v other</a:t>
            </a:r>
            <a:r>
              <a:rPr lang="en-GB" dirty="0" smtClean="0"/>
              <a:t> </a:t>
            </a:r>
            <a:r>
              <a:rPr lang="en-GB" sz="2800" b="1" dirty="0" smtClean="0">
                <a:solidFill>
                  <a:srgbClr val="14A5BF"/>
                </a:solidFill>
              </a:rPr>
              <a:t>OECD</a:t>
            </a:r>
            <a:r>
              <a:rPr lang="en-GB" sz="2800" dirty="0" smtClean="0"/>
              <a:t> </a:t>
            </a:r>
            <a:r>
              <a:rPr lang="en-GB" sz="2100" dirty="0" smtClean="0"/>
              <a:t>countries</a:t>
            </a:r>
            <a:r>
              <a:rPr lang="en-GB" dirty="0" smtClean="0"/>
              <a:t>.</a:t>
            </a:r>
          </a:p>
          <a:p>
            <a:endParaRPr lang="en-GB" dirty="0" smtClean="0"/>
          </a:p>
          <a:p>
            <a:r>
              <a:rPr lang="en-GB" sz="2100" dirty="0" smtClean="0"/>
              <a:t>Young people with poor educational attainment are much more likely to end up not in education, employment or training</a:t>
            </a:r>
            <a:r>
              <a:rPr lang="en-GB" dirty="0" smtClean="0"/>
              <a:t> </a:t>
            </a:r>
            <a:r>
              <a:rPr lang="en-GB" sz="2800" dirty="0" smtClean="0"/>
              <a:t>(</a:t>
            </a:r>
            <a:r>
              <a:rPr lang="en-GB" sz="2800" b="1" dirty="0" smtClean="0">
                <a:solidFill>
                  <a:srgbClr val="14A5BF"/>
                </a:solidFill>
              </a:rPr>
              <a:t>NEET</a:t>
            </a:r>
            <a:r>
              <a:rPr lang="en-GB" sz="2800" dirty="0" smtClean="0"/>
              <a:t>)</a:t>
            </a:r>
          </a:p>
          <a:p>
            <a:pPr marL="0" indent="0">
              <a:buNone/>
            </a:pPr>
            <a:r>
              <a:rPr lang="en-GB" sz="1500" dirty="0" smtClean="0"/>
              <a:t>(Education Endowment Fund 2016)</a:t>
            </a:r>
            <a:endParaRPr lang="en-GB" sz="1500" dirty="0"/>
          </a:p>
        </p:txBody>
      </p:sp>
    </p:spTree>
    <p:extLst>
      <p:ext uri="{BB962C8B-B14F-4D97-AF65-F5344CB8AC3E}">
        <p14:creationId xmlns:p14="http://schemas.microsoft.com/office/powerpoint/2010/main" val="6235145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331665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a:t>Education Endowment Fund </a:t>
            </a:r>
            <a:r>
              <a:rPr lang="en-GB" sz="2400" dirty="0" smtClean="0"/>
              <a:t>Teaching &amp; Learning Toolkit</a:t>
            </a:r>
            <a:endParaRPr lang="en-GB" sz="2400" dirty="0"/>
          </a:p>
        </p:txBody>
      </p:sp>
      <p:pic>
        <p:nvPicPr>
          <p:cNvPr id="4" name="Picture 3"/>
          <p:cNvPicPr>
            <a:picLocks noChangeAspect="1"/>
          </p:cNvPicPr>
          <p:nvPr/>
        </p:nvPicPr>
        <p:blipFill>
          <a:blip r:embed="rId3"/>
          <a:stretch>
            <a:fillRect/>
          </a:stretch>
        </p:blipFill>
        <p:spPr>
          <a:xfrm>
            <a:off x="827584" y="1197744"/>
            <a:ext cx="7133311" cy="4752528"/>
          </a:xfrm>
          <a:prstGeom prst="rect">
            <a:avLst/>
          </a:prstGeom>
        </p:spPr>
      </p:pic>
    </p:spTree>
    <p:extLst>
      <p:ext uri="{BB962C8B-B14F-4D97-AF65-F5344CB8AC3E}">
        <p14:creationId xmlns:p14="http://schemas.microsoft.com/office/powerpoint/2010/main" val="2230194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DfE and OFSTED Pupil Premium</a:t>
            </a:r>
            <a:endParaRPr lang="en-GB" sz="1600" dirty="0">
              <a:solidFill>
                <a:schemeClr val="accent1"/>
              </a:solidFill>
            </a:endParaRPr>
          </a:p>
        </p:txBody>
      </p:sp>
      <p:sp>
        <p:nvSpPr>
          <p:cNvPr id="3" name="Content Placeholder 2"/>
          <p:cNvSpPr>
            <a:spLocks noGrp="1"/>
          </p:cNvSpPr>
          <p:nvPr>
            <p:ph idx="1"/>
          </p:nvPr>
        </p:nvSpPr>
        <p:spPr>
          <a:xfrm>
            <a:off x="457200" y="1436469"/>
            <a:ext cx="8229600" cy="4584820"/>
          </a:xfrm>
        </p:spPr>
        <p:txBody>
          <a:bodyPr>
            <a:normAutofit lnSpcReduction="10000"/>
          </a:bodyPr>
          <a:lstStyle/>
          <a:p>
            <a:r>
              <a:rPr lang="en-GB" sz="1800" dirty="0"/>
              <a:t>Schools must publish a strategy for the school’s use of the pupil premium</a:t>
            </a:r>
          </a:p>
          <a:p>
            <a:endParaRPr lang="en-GB" sz="1600" dirty="0"/>
          </a:p>
          <a:p>
            <a:pPr marL="285750" indent="-285750">
              <a:buFont typeface="Arial" panose="020B0604020202020204" pitchFamily="34" charset="0"/>
              <a:buChar char="•"/>
            </a:pPr>
            <a:r>
              <a:rPr lang="en-GB" sz="1800" dirty="0"/>
              <a:t>your school’s pupil premium grant allocation amount</a:t>
            </a:r>
          </a:p>
          <a:p>
            <a:pPr marL="285750" indent="-285750">
              <a:buFont typeface="Arial" panose="020B0604020202020204" pitchFamily="34" charset="0"/>
              <a:buChar char="•"/>
            </a:pPr>
            <a:r>
              <a:rPr lang="en-GB" sz="1800" dirty="0"/>
              <a:t>a summary of the main</a:t>
            </a:r>
            <a:r>
              <a:rPr lang="en-GB" b="1" dirty="0">
                <a:solidFill>
                  <a:srgbClr val="14A5BF"/>
                </a:solidFill>
              </a:rPr>
              <a:t> barriers </a:t>
            </a:r>
            <a:r>
              <a:rPr lang="en-GB" sz="1800" dirty="0"/>
              <a:t>to educational </a:t>
            </a:r>
            <a:r>
              <a:rPr lang="en-GB" b="1" dirty="0">
                <a:solidFill>
                  <a:srgbClr val="14A5BF"/>
                </a:solidFill>
              </a:rPr>
              <a:t>achievement</a:t>
            </a:r>
            <a:r>
              <a:rPr lang="en-GB" sz="1800" dirty="0"/>
              <a:t> faced by eligible pupils at the school</a:t>
            </a:r>
          </a:p>
          <a:p>
            <a:pPr marL="285750" indent="-285750">
              <a:buFont typeface="Arial" panose="020B0604020202020204" pitchFamily="34" charset="0"/>
              <a:buChar char="•"/>
            </a:pPr>
            <a:r>
              <a:rPr lang="en-GB" sz="1800" dirty="0"/>
              <a:t>how you’ll </a:t>
            </a:r>
            <a:r>
              <a:rPr lang="en-GB" b="1" dirty="0">
                <a:solidFill>
                  <a:srgbClr val="14A5BF"/>
                </a:solidFill>
              </a:rPr>
              <a:t>spend</a:t>
            </a:r>
            <a:r>
              <a:rPr lang="en-GB" sz="1800" dirty="0"/>
              <a:t> the pupil premium to address those barriers and the reasons for that approach</a:t>
            </a:r>
          </a:p>
          <a:p>
            <a:pPr marL="285750" indent="-285750">
              <a:buFont typeface="Arial" panose="020B0604020202020204" pitchFamily="34" charset="0"/>
              <a:buChar char="•"/>
            </a:pPr>
            <a:r>
              <a:rPr lang="en-GB" sz="1800" dirty="0"/>
              <a:t>how you’ll </a:t>
            </a:r>
            <a:r>
              <a:rPr lang="en-GB" b="1" dirty="0">
                <a:solidFill>
                  <a:srgbClr val="14A5BF"/>
                </a:solidFill>
              </a:rPr>
              <a:t>measure</a:t>
            </a:r>
            <a:r>
              <a:rPr lang="en-GB" sz="1800" dirty="0"/>
              <a:t> the </a:t>
            </a:r>
            <a:r>
              <a:rPr lang="en-GB" b="1" dirty="0">
                <a:solidFill>
                  <a:srgbClr val="14A5BF"/>
                </a:solidFill>
              </a:rPr>
              <a:t>impact</a:t>
            </a:r>
            <a:r>
              <a:rPr lang="en-GB" sz="1800" dirty="0"/>
              <a:t> of the pupil premium</a:t>
            </a:r>
          </a:p>
          <a:p>
            <a:pPr marL="285750" indent="-285750">
              <a:buFont typeface="Arial" panose="020B0604020202020204" pitchFamily="34" charset="0"/>
              <a:buChar char="•"/>
            </a:pPr>
            <a:r>
              <a:rPr lang="en-GB" sz="1800" dirty="0"/>
              <a:t>the date of the next review of the school’s pupil premium </a:t>
            </a:r>
            <a:r>
              <a:rPr lang="en-GB" sz="1800" dirty="0" smtClean="0"/>
              <a:t>strategy</a:t>
            </a:r>
          </a:p>
          <a:p>
            <a:endParaRPr lang="en-GB" sz="1800" dirty="0" smtClean="0"/>
          </a:p>
          <a:p>
            <a:r>
              <a:rPr lang="en-GB" sz="1800" i="1" dirty="0" smtClean="0"/>
              <a:t>The current OSFTED handbook refers to PP rationale and impact i.e. </a:t>
            </a:r>
            <a:r>
              <a:rPr lang="en-GB" sz="1800" i="1" dirty="0">
                <a:solidFill>
                  <a:schemeClr val="tx1"/>
                </a:solidFill>
                <a:latin typeface="Arial" pitchFamily="34" charset="0"/>
                <a:ea typeface="ＭＳ Ｐゴシック" pitchFamily="1" charset="-128"/>
              </a:rPr>
              <a:t>when schools post their PP plan and review of funding they need </a:t>
            </a:r>
            <a:r>
              <a:rPr lang="en-GB" sz="1800" i="1" dirty="0" smtClean="0">
                <a:solidFill>
                  <a:schemeClr val="tx1"/>
                </a:solidFill>
                <a:latin typeface="Arial" pitchFamily="34" charset="0"/>
                <a:ea typeface="ＭＳ Ｐゴシック" pitchFamily="1" charset="-128"/>
              </a:rPr>
              <a:t>to </a:t>
            </a:r>
            <a:r>
              <a:rPr lang="en-GB" sz="1800" i="1" dirty="0">
                <a:solidFill>
                  <a:schemeClr val="tx1"/>
                </a:solidFill>
                <a:latin typeface="Arial" pitchFamily="34" charset="0"/>
                <a:ea typeface="ＭＳ Ｐゴシック" pitchFamily="1" charset="-128"/>
              </a:rPr>
              <a:t>have a robust rationale </a:t>
            </a:r>
            <a:r>
              <a:rPr lang="en-GB" sz="1800" i="1" dirty="0" smtClean="0">
                <a:solidFill>
                  <a:schemeClr val="tx1"/>
                </a:solidFill>
                <a:latin typeface="Arial" pitchFamily="34" charset="0"/>
                <a:ea typeface="ＭＳ Ｐゴシック" pitchFamily="1" charset="-128"/>
              </a:rPr>
              <a:t>regarding what </a:t>
            </a:r>
            <a:r>
              <a:rPr lang="en-GB" sz="1800" i="1" dirty="0">
                <a:solidFill>
                  <a:schemeClr val="tx1"/>
                </a:solidFill>
                <a:latin typeface="Arial" pitchFamily="34" charset="0"/>
                <a:ea typeface="ＭＳ Ｐゴシック" pitchFamily="1" charset="-128"/>
              </a:rPr>
              <a:t>they have done and what they intend to do in </a:t>
            </a:r>
            <a:r>
              <a:rPr lang="en-GB" sz="1800" i="1" dirty="0" smtClean="0">
                <a:solidFill>
                  <a:schemeClr val="tx1"/>
                </a:solidFill>
                <a:latin typeface="Arial" pitchFamily="34" charset="0"/>
                <a:ea typeface="ＭＳ Ｐゴシック" pitchFamily="1" charset="-128"/>
              </a:rPr>
              <a:t>future. They should also have </a:t>
            </a:r>
            <a:r>
              <a:rPr lang="en-GB" sz="1800" i="1" dirty="0">
                <a:solidFill>
                  <a:schemeClr val="tx1"/>
                </a:solidFill>
                <a:latin typeface="Arial" pitchFamily="34" charset="0"/>
                <a:ea typeface="ＭＳ Ｐゴシック" pitchFamily="1" charset="-128"/>
              </a:rPr>
              <a:t>evidence </a:t>
            </a:r>
            <a:r>
              <a:rPr lang="en-GB" sz="1800" i="1" dirty="0" smtClean="0">
                <a:solidFill>
                  <a:schemeClr val="tx1"/>
                </a:solidFill>
                <a:latin typeface="Arial" pitchFamily="34" charset="0"/>
                <a:ea typeface="ＭＳ Ｐゴシック" pitchFamily="1" charset="-128"/>
              </a:rPr>
              <a:t>of </a:t>
            </a:r>
            <a:r>
              <a:rPr lang="en-GB" sz="1800" i="1" dirty="0">
                <a:solidFill>
                  <a:schemeClr val="tx1"/>
                </a:solidFill>
                <a:latin typeface="Arial" pitchFamily="34" charset="0"/>
                <a:ea typeface="ＭＳ Ｐゴシック" pitchFamily="1" charset="-128"/>
              </a:rPr>
              <a:t>the impact that the funding has had on PP pupil </a:t>
            </a:r>
            <a:r>
              <a:rPr lang="en-GB" sz="1800" i="1" dirty="0" smtClean="0">
                <a:solidFill>
                  <a:schemeClr val="tx1"/>
                </a:solidFill>
                <a:latin typeface="Arial" pitchFamily="34" charset="0"/>
                <a:ea typeface="ＭＳ Ｐゴシック" pitchFamily="1" charset="-128"/>
              </a:rPr>
              <a:t>outcomes. Interventions data will provide the evidence</a:t>
            </a:r>
            <a:endParaRPr lang="en-GB" sz="1800" i="1" dirty="0" smtClean="0"/>
          </a:p>
        </p:txBody>
      </p:sp>
    </p:spTree>
    <p:extLst>
      <p:ext uri="{BB962C8B-B14F-4D97-AF65-F5344CB8AC3E}">
        <p14:creationId xmlns:p14="http://schemas.microsoft.com/office/powerpoint/2010/main" val="37381536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548680"/>
            <a:ext cx="8136904" cy="492443"/>
          </a:xfrm>
          <a:prstGeom prst="rect">
            <a:avLst/>
          </a:prstGeom>
          <a:noFill/>
        </p:spPr>
        <p:txBody>
          <a:bodyPr wrap="square" rtlCol="0">
            <a:spAutoFit/>
          </a:bodyPr>
          <a:lstStyle/>
          <a:p>
            <a:endParaRPr lang="en-US" dirty="0"/>
          </a:p>
        </p:txBody>
      </p:sp>
      <p:sp>
        <p:nvSpPr>
          <p:cNvPr id="3" name="Title 2"/>
          <p:cNvSpPr>
            <a:spLocks noGrp="1"/>
          </p:cNvSpPr>
          <p:nvPr>
            <p:ph type="title"/>
          </p:nvPr>
        </p:nvSpPr>
        <p:spPr/>
        <p:txBody>
          <a:bodyPr>
            <a:normAutofit/>
          </a:bodyPr>
          <a:lstStyle/>
          <a:p>
            <a:r>
              <a:rPr lang="en-US" dirty="0" smtClean="0"/>
              <a:t>What is SIMS Interventions?</a:t>
            </a:r>
            <a:endParaRPr lang="en-US" sz="1600" i="1" dirty="0"/>
          </a:p>
        </p:txBody>
      </p:sp>
      <p:sp>
        <p:nvSpPr>
          <p:cNvPr id="4" name="Content Placeholder 3"/>
          <p:cNvSpPr>
            <a:spLocks noGrp="1"/>
          </p:cNvSpPr>
          <p:nvPr>
            <p:ph idx="1"/>
          </p:nvPr>
        </p:nvSpPr>
        <p:spPr/>
        <p:txBody>
          <a:bodyPr>
            <a:normAutofit/>
          </a:bodyPr>
          <a:lstStyle/>
          <a:p>
            <a:endParaRPr lang="en-US" dirty="0" smtClean="0">
              <a:solidFill>
                <a:schemeClr val="tx1"/>
              </a:solidFill>
            </a:endParaRPr>
          </a:p>
          <a:p>
            <a:endParaRPr lang="en-US" dirty="0">
              <a:solidFill>
                <a:schemeClr val="tx1"/>
              </a:solidFill>
            </a:endParaRPr>
          </a:p>
          <a:p>
            <a:endParaRPr lang="en-US" dirty="0" smtClean="0">
              <a:solidFill>
                <a:schemeClr val="tx1"/>
              </a:solidFill>
            </a:endParaRPr>
          </a:p>
          <a:p>
            <a:endParaRPr lang="en-US" dirty="0">
              <a:solidFill>
                <a:schemeClr val="tx1"/>
              </a:solidFill>
            </a:endParaRPr>
          </a:p>
          <a:p>
            <a:pPr marL="342900" indent="-342900">
              <a:buFont typeface="Arial" panose="020B0604020202020204" pitchFamily="34" charset="0"/>
              <a:buChar char="•"/>
            </a:pPr>
            <a:r>
              <a:rPr lang="en-US" dirty="0" smtClean="0">
                <a:solidFill>
                  <a:schemeClr val="tx1"/>
                </a:solidFill>
              </a:rPr>
              <a:t>New </a:t>
            </a:r>
            <a:r>
              <a:rPr lang="en-US" dirty="0">
                <a:solidFill>
                  <a:schemeClr val="tx1"/>
                </a:solidFill>
              </a:rPr>
              <a:t>module</a:t>
            </a:r>
          </a:p>
          <a:p>
            <a:pPr marL="342900" indent="-342900">
              <a:buFont typeface="Arial" panose="020B0604020202020204" pitchFamily="34" charset="0"/>
              <a:buChar char="•"/>
            </a:pPr>
            <a:r>
              <a:rPr lang="en-US" dirty="0">
                <a:solidFill>
                  <a:schemeClr val="tx1"/>
                </a:solidFill>
              </a:rPr>
              <a:t>Integrated in SIMS7 Core</a:t>
            </a:r>
          </a:p>
          <a:p>
            <a:pPr marL="342900" indent="-342900">
              <a:buFont typeface="Arial" panose="020B0604020202020204" pitchFamily="34" charset="0"/>
              <a:buChar char="•"/>
            </a:pPr>
            <a:r>
              <a:rPr lang="en-US" dirty="0">
                <a:solidFill>
                  <a:schemeClr val="tx1"/>
                </a:solidFill>
              </a:rPr>
              <a:t>Part of annual entitlement</a:t>
            </a:r>
          </a:p>
          <a:p>
            <a:pPr marL="342900" indent="-342900">
              <a:buFont typeface="Arial" panose="020B0604020202020204" pitchFamily="34" charset="0"/>
              <a:buChar char="•"/>
            </a:pPr>
            <a:r>
              <a:rPr lang="en-US" dirty="0">
                <a:solidFill>
                  <a:schemeClr val="tx1"/>
                </a:solidFill>
              </a:rPr>
              <a:t>Pilot from Autumn 2016</a:t>
            </a:r>
          </a:p>
          <a:p>
            <a:pPr marL="342900" indent="-342900">
              <a:buFont typeface="Arial" panose="020B0604020202020204" pitchFamily="34" charset="0"/>
              <a:buChar char="•"/>
            </a:pPr>
            <a:r>
              <a:rPr lang="en-US" dirty="0">
                <a:solidFill>
                  <a:schemeClr val="tx1"/>
                </a:solidFill>
              </a:rPr>
              <a:t>General Availability from Spring </a:t>
            </a:r>
            <a:r>
              <a:rPr lang="en-US" dirty="0" smtClean="0">
                <a:solidFill>
                  <a:schemeClr val="tx1"/>
                </a:solidFill>
              </a:rPr>
              <a:t>2017</a:t>
            </a:r>
          </a:p>
          <a:p>
            <a:pPr marL="342900" indent="-342900">
              <a:buFont typeface="Arial" panose="020B0604020202020204" pitchFamily="34" charset="0"/>
              <a:buChar char="•"/>
            </a:pPr>
            <a:r>
              <a:rPr lang="en-GB" dirty="0">
                <a:solidFill>
                  <a:schemeClr val="tx1"/>
                </a:solidFill>
              </a:rPr>
              <a:t>Use I</a:t>
            </a:r>
            <a:r>
              <a:rPr lang="en-GB" dirty="0" smtClean="0">
                <a:solidFill>
                  <a:schemeClr val="tx1"/>
                </a:solidFill>
              </a:rPr>
              <a:t>nterventions to </a:t>
            </a:r>
            <a:r>
              <a:rPr lang="en-GB" dirty="0">
                <a:solidFill>
                  <a:schemeClr val="tx1"/>
                </a:solidFill>
              </a:rPr>
              <a:t>demonstrate impact and cost</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611560" y="1611995"/>
            <a:ext cx="6572250" cy="1524000"/>
          </a:xfrm>
          <a:prstGeom prst="rect">
            <a:avLst/>
          </a:prstGeom>
        </p:spPr>
      </p:pic>
      <p:sp>
        <p:nvSpPr>
          <p:cNvPr id="10" name="Rectangle 9"/>
          <p:cNvSpPr/>
          <p:nvPr/>
        </p:nvSpPr>
        <p:spPr>
          <a:xfrm>
            <a:off x="5628674" y="2123098"/>
            <a:ext cx="338372" cy="3680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5699012" y="2547397"/>
            <a:ext cx="1270357" cy="30131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351006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does Interventions work?</a:t>
            </a:r>
            <a:r>
              <a:rPr lang="en-US" sz="1800" strike="sngStrike" dirty="0" smtClean="0"/>
              <a:t> </a:t>
            </a:r>
            <a:endParaRPr lang="en-GB" sz="1800" strike="sngStrike" dirty="0"/>
          </a:p>
        </p:txBody>
      </p:sp>
      <p:sp>
        <p:nvSpPr>
          <p:cNvPr id="3" name="Content Placeholder 2"/>
          <p:cNvSpPr>
            <a:spLocks noGrp="1"/>
          </p:cNvSpPr>
          <p:nvPr>
            <p:ph idx="1"/>
          </p:nvPr>
        </p:nvSpPr>
        <p:spPr/>
        <p:txBody>
          <a:bodyPr/>
          <a:lstStyle/>
          <a:p>
            <a:endParaRPr lang="en-GB"/>
          </a:p>
        </p:txBody>
      </p:sp>
      <p:graphicFrame>
        <p:nvGraphicFramePr>
          <p:cNvPr id="5" name="Content Placeholder 3"/>
          <p:cNvGraphicFramePr>
            <a:graphicFrameLocks/>
          </p:cNvGraphicFramePr>
          <p:nvPr>
            <p:extLst>
              <p:ext uri="{D42A27DB-BD31-4B8C-83A1-F6EECF244321}">
                <p14:modId xmlns:p14="http://schemas.microsoft.com/office/powerpoint/2010/main" val="2925126078"/>
              </p:ext>
            </p:extLst>
          </p:nvPr>
        </p:nvGraphicFramePr>
        <p:xfrm>
          <a:off x="-900608" y="1052736"/>
          <a:ext cx="9721080" cy="49686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p:cNvGrpSpPr/>
          <p:nvPr/>
        </p:nvGrpSpPr>
        <p:grpSpPr>
          <a:xfrm>
            <a:off x="3149446" y="2742259"/>
            <a:ext cx="1620971" cy="1589605"/>
            <a:chOff x="4144365" y="2010"/>
            <a:chExt cx="1658717" cy="1658717"/>
          </a:xfrm>
          <a:solidFill>
            <a:srgbClr val="92D050"/>
          </a:solidFill>
          <a:scene3d>
            <a:camera prst="orthographicFront"/>
            <a:lightRig rig="flat" dir="t"/>
          </a:scene3d>
        </p:grpSpPr>
        <p:sp>
          <p:nvSpPr>
            <p:cNvPr id="7" name="Oval 6"/>
            <p:cNvSpPr/>
            <p:nvPr/>
          </p:nvSpPr>
          <p:spPr>
            <a:xfrm>
              <a:off x="4144365" y="2010"/>
              <a:ext cx="1658717" cy="1658717"/>
            </a:xfrm>
            <a:prstGeom prst="ellipse">
              <a:avLst/>
            </a:prstGeom>
            <a:grp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8" name="Oval 4"/>
            <p:cNvSpPr/>
            <p:nvPr/>
          </p:nvSpPr>
          <p:spPr>
            <a:xfrm>
              <a:off x="4387278" y="244923"/>
              <a:ext cx="1172891" cy="1172891"/>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600" kern="1200" dirty="0" smtClean="0"/>
                <a:t>Improve student outcomes</a:t>
              </a:r>
              <a:endParaRPr lang="en-GB" sz="1600" kern="1200" dirty="0"/>
            </a:p>
          </p:txBody>
        </p:sp>
      </p:grpSp>
    </p:spTree>
    <p:extLst>
      <p:ext uri="{BB962C8B-B14F-4D97-AF65-F5344CB8AC3E}">
        <p14:creationId xmlns:p14="http://schemas.microsoft.com/office/powerpoint/2010/main" val="7881007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77707" y="42719"/>
            <a:ext cx="8229600" cy="1143000"/>
          </a:xfrm>
        </p:spPr>
        <p:txBody>
          <a:bodyPr>
            <a:normAutofit/>
          </a:bodyPr>
          <a:lstStyle/>
          <a:p>
            <a:r>
              <a:rPr lang="en-US" sz="3200" dirty="0" smtClean="0"/>
              <a:t>Planning interventions</a:t>
            </a:r>
            <a:endParaRPr lang="en-US" sz="1600" i="1" dirty="0"/>
          </a:p>
        </p:txBody>
      </p:sp>
      <p:pic>
        <p:nvPicPr>
          <p:cNvPr id="4" name="Picture 3"/>
          <p:cNvPicPr>
            <a:picLocks noChangeAspect="1"/>
          </p:cNvPicPr>
          <p:nvPr/>
        </p:nvPicPr>
        <p:blipFill>
          <a:blip r:embed="rId3"/>
          <a:stretch>
            <a:fillRect/>
          </a:stretch>
        </p:blipFill>
        <p:spPr>
          <a:xfrm>
            <a:off x="477707" y="1054280"/>
            <a:ext cx="6460394" cy="4822992"/>
          </a:xfrm>
          <a:prstGeom prst="rect">
            <a:avLst/>
          </a:prstGeom>
        </p:spPr>
      </p:pic>
      <p:sp>
        <p:nvSpPr>
          <p:cNvPr id="7" name="TextBox 6"/>
          <p:cNvSpPr txBox="1"/>
          <p:nvPr/>
        </p:nvSpPr>
        <p:spPr>
          <a:xfrm>
            <a:off x="7095934" y="1583504"/>
            <a:ext cx="1800200" cy="461665"/>
          </a:xfrm>
          <a:prstGeom prst="rect">
            <a:avLst/>
          </a:prstGeom>
          <a:solidFill>
            <a:srgbClr val="92D050"/>
          </a:solidFill>
          <a:ln>
            <a:solidFill>
              <a:srgbClr val="00B050"/>
            </a:solidFill>
          </a:ln>
        </p:spPr>
        <p:txBody>
          <a:bodyPr wrap="square" rtlCol="0">
            <a:spAutoFit/>
          </a:bodyPr>
          <a:lstStyle/>
          <a:p>
            <a:r>
              <a:rPr lang="en-GB" sz="1200" dirty="0" smtClean="0">
                <a:solidFill>
                  <a:schemeClr val="tx1"/>
                </a:solidFill>
                <a:latin typeface="+mn-lt"/>
              </a:rPr>
              <a:t>Define your intervention</a:t>
            </a:r>
            <a:endParaRPr lang="en-GB" sz="1200" dirty="0">
              <a:solidFill>
                <a:schemeClr val="tx1"/>
              </a:solidFill>
              <a:latin typeface="+mn-lt"/>
            </a:endParaRPr>
          </a:p>
        </p:txBody>
      </p:sp>
      <p:sp>
        <p:nvSpPr>
          <p:cNvPr id="8" name="TextBox 7"/>
          <p:cNvSpPr txBox="1"/>
          <p:nvPr/>
        </p:nvSpPr>
        <p:spPr>
          <a:xfrm>
            <a:off x="7092280" y="2348880"/>
            <a:ext cx="1800200" cy="461665"/>
          </a:xfrm>
          <a:prstGeom prst="rect">
            <a:avLst/>
          </a:prstGeom>
          <a:solidFill>
            <a:srgbClr val="92D050"/>
          </a:solidFill>
          <a:ln>
            <a:solidFill>
              <a:srgbClr val="00B050"/>
            </a:solidFill>
          </a:ln>
        </p:spPr>
        <p:txBody>
          <a:bodyPr wrap="square" rtlCol="0">
            <a:spAutoFit/>
          </a:bodyPr>
          <a:lstStyle/>
          <a:p>
            <a:r>
              <a:rPr lang="en-GB" sz="1200" dirty="0" smtClean="0">
                <a:solidFill>
                  <a:schemeClr val="tx1"/>
                </a:solidFill>
                <a:latin typeface="+mn-lt"/>
              </a:rPr>
              <a:t>Add students and facilitators</a:t>
            </a:r>
            <a:endParaRPr lang="en-GB" sz="1200" dirty="0">
              <a:solidFill>
                <a:schemeClr val="tx1"/>
              </a:solidFill>
              <a:latin typeface="+mn-lt"/>
            </a:endParaRPr>
          </a:p>
        </p:txBody>
      </p:sp>
      <p:sp>
        <p:nvSpPr>
          <p:cNvPr id="9" name="TextBox 8"/>
          <p:cNvSpPr txBox="1"/>
          <p:nvPr/>
        </p:nvSpPr>
        <p:spPr>
          <a:xfrm>
            <a:off x="7092280" y="4437112"/>
            <a:ext cx="1800200" cy="276999"/>
          </a:xfrm>
          <a:prstGeom prst="rect">
            <a:avLst/>
          </a:prstGeom>
          <a:solidFill>
            <a:srgbClr val="92D050"/>
          </a:solidFill>
          <a:ln>
            <a:solidFill>
              <a:srgbClr val="00B050"/>
            </a:solidFill>
          </a:ln>
        </p:spPr>
        <p:txBody>
          <a:bodyPr wrap="square" rtlCol="0">
            <a:spAutoFit/>
          </a:bodyPr>
          <a:lstStyle/>
          <a:p>
            <a:r>
              <a:rPr lang="en-GB" sz="1200" dirty="0" smtClean="0">
                <a:solidFill>
                  <a:schemeClr val="tx1"/>
                </a:solidFill>
                <a:latin typeface="+mn-lt"/>
              </a:rPr>
              <a:t>Add targets</a:t>
            </a:r>
            <a:endParaRPr lang="en-GB" sz="1200" dirty="0">
              <a:solidFill>
                <a:schemeClr val="tx1"/>
              </a:solidFill>
              <a:latin typeface="+mn-lt"/>
            </a:endParaRPr>
          </a:p>
        </p:txBody>
      </p:sp>
    </p:spTree>
    <p:extLst>
      <p:ext uri="{BB962C8B-B14F-4D97-AF65-F5344CB8AC3E}">
        <p14:creationId xmlns:p14="http://schemas.microsoft.com/office/powerpoint/2010/main" val="8154860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7544" y="116632"/>
            <a:ext cx="8229600" cy="1143000"/>
          </a:xfrm>
        </p:spPr>
        <p:txBody>
          <a:bodyPr>
            <a:normAutofit/>
          </a:bodyPr>
          <a:lstStyle/>
          <a:p>
            <a:r>
              <a:rPr lang="en-US" sz="3200" dirty="0" smtClean="0"/>
              <a:t>Running interventions</a:t>
            </a:r>
            <a:endParaRPr lang="en-US" sz="3200" dirty="0"/>
          </a:p>
        </p:txBody>
      </p:sp>
      <p:sp>
        <p:nvSpPr>
          <p:cNvPr id="7" name="TextBox 6"/>
          <p:cNvSpPr txBox="1"/>
          <p:nvPr/>
        </p:nvSpPr>
        <p:spPr>
          <a:xfrm>
            <a:off x="7092280" y="1844824"/>
            <a:ext cx="1800200" cy="276999"/>
          </a:xfrm>
          <a:prstGeom prst="rect">
            <a:avLst/>
          </a:prstGeom>
          <a:solidFill>
            <a:srgbClr val="92D050"/>
          </a:solidFill>
          <a:ln>
            <a:solidFill>
              <a:srgbClr val="00B050"/>
            </a:solidFill>
          </a:ln>
        </p:spPr>
        <p:txBody>
          <a:bodyPr wrap="square" rtlCol="0">
            <a:spAutoFit/>
          </a:bodyPr>
          <a:lstStyle/>
          <a:p>
            <a:r>
              <a:rPr lang="en-GB" sz="1200" dirty="0" smtClean="0">
                <a:solidFill>
                  <a:schemeClr val="tx1"/>
                </a:solidFill>
                <a:latin typeface="+mn-lt"/>
              </a:rPr>
              <a:t>Track progress</a:t>
            </a:r>
            <a:endParaRPr lang="en-GB" sz="1200" dirty="0">
              <a:solidFill>
                <a:schemeClr val="tx1"/>
              </a:solidFill>
              <a:latin typeface="+mn-lt"/>
            </a:endParaRPr>
          </a:p>
        </p:txBody>
      </p:sp>
      <p:sp>
        <p:nvSpPr>
          <p:cNvPr id="8" name="TextBox 7"/>
          <p:cNvSpPr txBox="1"/>
          <p:nvPr/>
        </p:nvSpPr>
        <p:spPr>
          <a:xfrm>
            <a:off x="7092280" y="2564904"/>
            <a:ext cx="1800200" cy="276999"/>
          </a:xfrm>
          <a:prstGeom prst="rect">
            <a:avLst/>
          </a:prstGeom>
          <a:solidFill>
            <a:srgbClr val="92D050"/>
          </a:solidFill>
          <a:ln>
            <a:solidFill>
              <a:srgbClr val="00B050"/>
            </a:solidFill>
          </a:ln>
        </p:spPr>
        <p:txBody>
          <a:bodyPr wrap="square" rtlCol="0">
            <a:spAutoFit/>
          </a:bodyPr>
          <a:lstStyle/>
          <a:p>
            <a:r>
              <a:rPr lang="en-GB" sz="1200" dirty="0" smtClean="0">
                <a:solidFill>
                  <a:schemeClr val="tx1"/>
                </a:solidFill>
                <a:latin typeface="+mn-lt"/>
              </a:rPr>
              <a:t>Add information</a:t>
            </a:r>
            <a:endParaRPr lang="en-GB" sz="1200" dirty="0">
              <a:solidFill>
                <a:schemeClr val="tx1"/>
              </a:solidFill>
              <a:latin typeface="+mn-lt"/>
            </a:endParaRPr>
          </a:p>
        </p:txBody>
      </p:sp>
      <p:sp>
        <p:nvSpPr>
          <p:cNvPr id="9" name="TextBox 8"/>
          <p:cNvSpPr txBox="1"/>
          <p:nvPr/>
        </p:nvSpPr>
        <p:spPr>
          <a:xfrm>
            <a:off x="7092280" y="3212775"/>
            <a:ext cx="1800200" cy="276999"/>
          </a:xfrm>
          <a:prstGeom prst="rect">
            <a:avLst/>
          </a:prstGeom>
          <a:solidFill>
            <a:srgbClr val="92D050"/>
          </a:solidFill>
          <a:ln>
            <a:solidFill>
              <a:srgbClr val="00B050"/>
            </a:solidFill>
          </a:ln>
        </p:spPr>
        <p:txBody>
          <a:bodyPr wrap="square" rtlCol="0">
            <a:spAutoFit/>
          </a:bodyPr>
          <a:lstStyle/>
          <a:p>
            <a:r>
              <a:rPr lang="en-GB" sz="1200" dirty="0" smtClean="0">
                <a:solidFill>
                  <a:schemeClr val="tx1"/>
                </a:solidFill>
                <a:latin typeface="+mn-lt"/>
              </a:rPr>
              <a:t>Enter outcomes</a:t>
            </a:r>
            <a:endParaRPr lang="en-GB" sz="1200" dirty="0">
              <a:solidFill>
                <a:schemeClr val="tx1"/>
              </a:solidFill>
              <a:latin typeface="+mn-lt"/>
            </a:endParaRPr>
          </a:p>
        </p:txBody>
      </p:sp>
      <p:pic>
        <p:nvPicPr>
          <p:cNvPr id="2" name="Picture 1"/>
          <p:cNvPicPr>
            <a:picLocks noChangeAspect="1"/>
          </p:cNvPicPr>
          <p:nvPr/>
        </p:nvPicPr>
        <p:blipFill>
          <a:blip r:embed="rId3"/>
          <a:stretch>
            <a:fillRect/>
          </a:stretch>
        </p:blipFill>
        <p:spPr>
          <a:xfrm>
            <a:off x="467545" y="1052736"/>
            <a:ext cx="5904656" cy="4955001"/>
          </a:xfrm>
          <a:prstGeom prst="rect">
            <a:avLst/>
          </a:prstGeom>
        </p:spPr>
      </p:pic>
      <p:sp>
        <p:nvSpPr>
          <p:cNvPr id="10" name="TextBox 9"/>
          <p:cNvSpPr txBox="1"/>
          <p:nvPr/>
        </p:nvSpPr>
        <p:spPr>
          <a:xfrm>
            <a:off x="7092280" y="3858118"/>
            <a:ext cx="1800200" cy="276999"/>
          </a:xfrm>
          <a:prstGeom prst="rect">
            <a:avLst/>
          </a:prstGeom>
          <a:solidFill>
            <a:srgbClr val="92D050"/>
          </a:solidFill>
          <a:ln>
            <a:solidFill>
              <a:srgbClr val="00B050"/>
            </a:solidFill>
          </a:ln>
        </p:spPr>
        <p:txBody>
          <a:bodyPr wrap="square" rtlCol="0">
            <a:spAutoFit/>
          </a:bodyPr>
          <a:lstStyle/>
          <a:p>
            <a:r>
              <a:rPr lang="en-GB" sz="1200" dirty="0" smtClean="0">
                <a:solidFill>
                  <a:schemeClr val="tx1"/>
                </a:solidFill>
                <a:latin typeface="+mn-lt"/>
              </a:rPr>
              <a:t>Add notes</a:t>
            </a:r>
            <a:endParaRPr lang="en-GB" sz="1200" dirty="0">
              <a:solidFill>
                <a:schemeClr val="tx1"/>
              </a:solidFill>
              <a:latin typeface="+mn-lt"/>
            </a:endParaRPr>
          </a:p>
        </p:txBody>
      </p:sp>
    </p:spTree>
    <p:extLst>
      <p:ext uri="{BB962C8B-B14F-4D97-AF65-F5344CB8AC3E}">
        <p14:creationId xmlns:p14="http://schemas.microsoft.com/office/powerpoint/2010/main" val="22341735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7544" y="116632"/>
            <a:ext cx="8229600" cy="1143000"/>
          </a:xfrm>
        </p:spPr>
        <p:txBody>
          <a:bodyPr>
            <a:normAutofit/>
          </a:bodyPr>
          <a:lstStyle/>
          <a:p>
            <a:r>
              <a:rPr lang="en-US" sz="3200" dirty="0" smtClean="0"/>
              <a:t>Adding notes</a:t>
            </a:r>
            <a:endParaRPr lang="en-US" sz="3200" dirty="0"/>
          </a:p>
        </p:txBody>
      </p:sp>
      <p:pic>
        <p:nvPicPr>
          <p:cNvPr id="3" name="Picture 2"/>
          <p:cNvPicPr>
            <a:picLocks noChangeAspect="1"/>
          </p:cNvPicPr>
          <p:nvPr/>
        </p:nvPicPr>
        <p:blipFill>
          <a:blip r:embed="rId3"/>
          <a:stretch>
            <a:fillRect/>
          </a:stretch>
        </p:blipFill>
        <p:spPr>
          <a:xfrm>
            <a:off x="467544" y="1124744"/>
            <a:ext cx="6539056" cy="4837462"/>
          </a:xfrm>
          <a:prstGeom prst="rect">
            <a:avLst/>
          </a:prstGeom>
        </p:spPr>
      </p:pic>
      <p:sp>
        <p:nvSpPr>
          <p:cNvPr id="10" name="TextBox 9"/>
          <p:cNvSpPr txBox="1"/>
          <p:nvPr/>
        </p:nvSpPr>
        <p:spPr>
          <a:xfrm>
            <a:off x="7092280" y="3858118"/>
            <a:ext cx="1800200" cy="276999"/>
          </a:xfrm>
          <a:prstGeom prst="rect">
            <a:avLst/>
          </a:prstGeom>
          <a:solidFill>
            <a:srgbClr val="92D050"/>
          </a:solidFill>
          <a:ln>
            <a:solidFill>
              <a:srgbClr val="00B050"/>
            </a:solidFill>
          </a:ln>
        </p:spPr>
        <p:txBody>
          <a:bodyPr wrap="square" rtlCol="0">
            <a:spAutoFit/>
          </a:bodyPr>
          <a:lstStyle/>
          <a:p>
            <a:r>
              <a:rPr lang="en-GB" sz="1200" dirty="0" smtClean="0">
                <a:solidFill>
                  <a:schemeClr val="tx1"/>
                </a:solidFill>
                <a:latin typeface="+mn-lt"/>
              </a:rPr>
              <a:t>Add notes</a:t>
            </a:r>
            <a:endParaRPr lang="en-GB" sz="1200" dirty="0">
              <a:solidFill>
                <a:schemeClr val="tx1"/>
              </a:solidFill>
              <a:latin typeface="+mn-lt"/>
            </a:endParaRPr>
          </a:p>
        </p:txBody>
      </p:sp>
    </p:spTree>
    <p:extLst>
      <p:ext uri="{BB962C8B-B14F-4D97-AF65-F5344CB8AC3E}">
        <p14:creationId xmlns:p14="http://schemas.microsoft.com/office/powerpoint/2010/main" val="1734117676"/>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S INDY CONFERENCE 2014">
  <a:themeElements>
    <a:clrScheme name="SIMS Indy Conference 2014">
      <a:dk1>
        <a:srgbClr val="525253"/>
      </a:dk1>
      <a:lt1>
        <a:srgbClr val="FFFFFF"/>
      </a:lt1>
      <a:dk2>
        <a:srgbClr val="4F2683"/>
      </a:dk2>
      <a:lt2>
        <a:srgbClr val="FFFFFF"/>
      </a:lt2>
      <a:accent1>
        <a:srgbClr val="CA005D"/>
      </a:accent1>
      <a:accent2>
        <a:srgbClr val="6773B6"/>
      </a:accent2>
      <a:accent3>
        <a:srgbClr val="9CA299"/>
      </a:accent3>
      <a:accent4>
        <a:srgbClr val="005B82"/>
      </a:accent4>
      <a:accent5>
        <a:srgbClr val="3CB6CE"/>
      </a:accent5>
      <a:accent6>
        <a:srgbClr val="DCDCDC"/>
      </a:accent6>
      <a:hlink>
        <a:srgbClr val="4F2683"/>
      </a:hlink>
      <a:folHlink>
        <a:srgbClr val="005B82"/>
      </a:folHlink>
    </a:clrScheme>
    <a:fontScheme name="SIMS Indy Conference">
      <a:majorFont>
        <a:latin typeface="Arial"/>
        <a:ea typeface=""/>
        <a:cs typeface=""/>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D48E3D414CE3C4396C4C5EF31AD32F0" ma:contentTypeVersion="0" ma:contentTypeDescription="Create a new document." ma:contentTypeScope="" ma:versionID="b9e77d25d2360d72aa474ecb6e6370da">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0A7A7365-9AB1-4188-B391-D711C9E1E4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1B02FC98-9AE6-49F7-96CB-12DB318D4D4F}">
  <ds:schemaRefs>
    <ds:schemaRef ds:uri="http://schemas.microsoft.com/sharepoint/v3/contenttype/forms"/>
  </ds:schemaRefs>
</ds:datastoreItem>
</file>

<file path=customXml/itemProps3.xml><?xml version="1.0" encoding="utf-8"?>
<ds:datastoreItem xmlns:ds="http://schemas.openxmlformats.org/officeDocument/2006/customXml" ds:itemID="{4D30DD0A-D6B2-4F85-99AA-149AE208E8BF}">
  <ds:schemaRefs>
    <ds:schemaRef ds:uri="http://www.w3.org/XML/1998/namespace"/>
    <ds:schemaRef ds:uri="http://schemas.microsoft.com/office/2006/metadata/properties"/>
    <ds:schemaRef ds:uri="http://purl.org/dc/dcmitype/"/>
    <ds:schemaRef ds:uri="http://schemas.microsoft.com/office/infopath/2007/PartnerControls"/>
    <ds:schemaRef ds:uri="http://schemas.openxmlformats.org/package/2006/metadata/core-properties"/>
    <ds:schemaRef ds:uri="http://schemas.microsoft.com/office/2006/documentManagement/types"/>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59696</TotalTime>
  <Words>768</Words>
  <Application>Microsoft Office PowerPoint</Application>
  <PresentationFormat>On-screen Show (4:3)</PresentationFormat>
  <Paragraphs>124</Paragraphs>
  <Slides>20</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ＭＳ Ｐゴシック</vt:lpstr>
      <vt:lpstr>Arial</vt:lpstr>
      <vt:lpstr>Wingdings</vt:lpstr>
      <vt:lpstr>SIMS INDY CONFERENCE 2014</vt:lpstr>
      <vt:lpstr>PowerPoint Presentation</vt:lpstr>
      <vt:lpstr>The National Attainment Gap</vt:lpstr>
      <vt:lpstr>Education Endowment Fund Teaching &amp; Learning Toolkit</vt:lpstr>
      <vt:lpstr>DfE and OFSTED Pupil Premium</vt:lpstr>
      <vt:lpstr>What is SIMS Interventions?</vt:lpstr>
      <vt:lpstr>How does Interventions work? </vt:lpstr>
      <vt:lpstr>Planning interventions</vt:lpstr>
      <vt:lpstr>Running interventions</vt:lpstr>
      <vt:lpstr>Adding notes</vt:lpstr>
      <vt:lpstr>Interventions in Registers</vt:lpstr>
      <vt:lpstr>Interventions in Assessment Manager</vt:lpstr>
      <vt:lpstr>Interventions in the reporting dictionary</vt:lpstr>
      <vt:lpstr>Interventions outcome analysis</vt:lpstr>
      <vt:lpstr>School interventions report</vt:lpstr>
      <vt:lpstr>Student interventions report</vt:lpstr>
      <vt:lpstr>Interventions cost analysis reports</vt:lpstr>
      <vt:lpstr>Interventions cost analysis reports</vt:lpstr>
      <vt:lpstr>Interventions in SIMS Discover</vt:lpstr>
      <vt:lpstr>Next steps for viewers</vt:lpstr>
      <vt:lpstr>PowerPoint Presentation</vt:lpstr>
    </vt:vector>
  </TitlesOfParts>
  <Company>Capita group plc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wide screens</dc:title>
  <dc:creator>Elaine Odlin</dc:creator>
  <cp:lastModifiedBy>Lockwood, Tony (ESS)</cp:lastModifiedBy>
  <cp:revision>2414</cp:revision>
  <cp:lastPrinted>2012-07-31T11:40:34Z</cp:lastPrinted>
  <dcterms:created xsi:type="dcterms:W3CDTF">2006-01-17T10:00:01Z</dcterms:created>
  <dcterms:modified xsi:type="dcterms:W3CDTF">2017-03-15T12:17:42Z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0x0101004D48E3D414CE3C4396C4C5EF31AD32F0</vt:lpwstr>
  </property>
  <property fmtid="{D5CDD505-2E9C-101B-9397-08002B2CF9AE}" pid="3" name="_Published">
    <vt:lpwstr>false</vt:lpwstr>
  </property>
  <property fmtid="{D5CDD505-2E9C-101B-9397-08002B2CF9AE}" pid="4" name="_Authorised">
    <vt:lpwstr>false</vt:lpwstr>
  </property>
  <property fmtid="{D5CDD505-2E9C-101B-9397-08002B2CF9AE}" pid="5" name="_Owner">
    <vt:lpwstr>sitecore\nicholss40</vt:lpwstr>
  </property>
  <property fmtid="{D5CDD505-2E9C-101B-9397-08002B2CF9AE}" pid="6" name="_NotifyGroup">
    <vt:lpwstr>false</vt:lpwstr>
  </property>
  <property fmtid="{D5CDD505-2E9C-101B-9397-08002B2CF9AE}" pid="7" name="_ContentReviewDate">
    <vt:lpwstr>2013-01-31T12:55:00+00:00</vt:lpwstr>
  </property>
</Properties>
</file>