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slides/slide20.xml" ContentType="application/vnd.openxmlformats-officedocument.presentationml.slide+xml"/>
  <Override PartName="/ppt/diagrams/data1.xml" ContentType="application/vnd.openxmlformats-officedocument.drawingml.diagramData+xml"/>
  <Override PartName="/ppt/slides/slide21.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diagrams/drawing1.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30" r:id="rId4"/>
  </p:sldMasterIdLst>
  <p:notesMasterIdLst>
    <p:notesMasterId r:id="rId26"/>
  </p:notesMasterIdLst>
  <p:handoutMasterIdLst>
    <p:handoutMasterId r:id="rId27"/>
  </p:handoutMasterIdLst>
  <p:sldIdLst>
    <p:sldId id="256" r:id="rId5"/>
    <p:sldId id="265" r:id="rId6"/>
    <p:sldId id="268" r:id="rId7"/>
    <p:sldId id="275" r:id="rId8"/>
    <p:sldId id="277" r:id="rId9"/>
    <p:sldId id="278" r:id="rId10"/>
    <p:sldId id="276" r:id="rId11"/>
    <p:sldId id="274" r:id="rId12"/>
    <p:sldId id="279" r:id="rId13"/>
    <p:sldId id="280" r:id="rId14"/>
    <p:sldId id="281" r:id="rId15"/>
    <p:sldId id="282" r:id="rId16"/>
    <p:sldId id="284" r:id="rId17"/>
    <p:sldId id="283" r:id="rId18"/>
    <p:sldId id="273" r:id="rId19"/>
    <p:sldId id="285" r:id="rId20"/>
    <p:sldId id="286" r:id="rId21"/>
    <p:sldId id="287" r:id="rId22"/>
    <p:sldId id="288" r:id="rId23"/>
    <p:sldId id="289" r:id="rId24"/>
    <p:sldId id="269" r:id="rId25"/>
  </p:sldIdLst>
  <p:sldSz cx="9144000" cy="6858000" type="screen4x3"/>
  <p:notesSz cx="6797675" cy="9926638"/>
  <p:defaultTextStyle>
    <a:defPPr>
      <a:defRPr lang="en-US"/>
    </a:defPPr>
    <a:lvl1pPr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1pPr>
    <a:lvl2pPr marL="457200"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2pPr>
    <a:lvl3pPr marL="914400"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3pPr>
    <a:lvl4pPr marL="1371600"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4pPr>
    <a:lvl5pPr marL="1828800" algn="ctr" rtl="0" eaLnBrk="0" fontAlgn="base" hangingPunct="0">
      <a:spcBef>
        <a:spcPct val="0"/>
      </a:spcBef>
      <a:spcAft>
        <a:spcPct val="0"/>
      </a:spcAft>
      <a:defRPr sz="2600" b="1" kern="1200">
        <a:solidFill>
          <a:schemeClr val="bg1"/>
        </a:solidFill>
        <a:latin typeface="Arial" pitchFamily="34" charset="0"/>
        <a:ea typeface="ＭＳ Ｐゴシック"/>
        <a:cs typeface="ＭＳ Ｐゴシック"/>
      </a:defRPr>
    </a:lvl5pPr>
    <a:lvl6pPr marL="2286000" algn="l" defTabSz="914400" rtl="0" eaLnBrk="1" latinLnBrk="0" hangingPunct="1">
      <a:defRPr sz="2600" b="1" kern="1200">
        <a:solidFill>
          <a:schemeClr val="bg1"/>
        </a:solidFill>
        <a:latin typeface="Arial" pitchFamily="34" charset="0"/>
        <a:ea typeface="ＭＳ Ｐゴシック"/>
        <a:cs typeface="ＭＳ Ｐゴシック"/>
      </a:defRPr>
    </a:lvl6pPr>
    <a:lvl7pPr marL="2743200" algn="l" defTabSz="914400" rtl="0" eaLnBrk="1" latinLnBrk="0" hangingPunct="1">
      <a:defRPr sz="2600" b="1" kern="1200">
        <a:solidFill>
          <a:schemeClr val="bg1"/>
        </a:solidFill>
        <a:latin typeface="Arial" pitchFamily="34" charset="0"/>
        <a:ea typeface="ＭＳ Ｐゴシック"/>
        <a:cs typeface="ＭＳ Ｐゴシック"/>
      </a:defRPr>
    </a:lvl7pPr>
    <a:lvl8pPr marL="3200400" algn="l" defTabSz="914400" rtl="0" eaLnBrk="1" latinLnBrk="0" hangingPunct="1">
      <a:defRPr sz="2600" b="1" kern="1200">
        <a:solidFill>
          <a:schemeClr val="bg1"/>
        </a:solidFill>
        <a:latin typeface="Arial" pitchFamily="34" charset="0"/>
        <a:ea typeface="ＭＳ Ｐゴシック"/>
        <a:cs typeface="ＭＳ Ｐゴシック"/>
      </a:defRPr>
    </a:lvl8pPr>
    <a:lvl9pPr marL="3657600" algn="l" defTabSz="914400" rtl="0" eaLnBrk="1" latinLnBrk="0" hangingPunct="1">
      <a:defRPr sz="2600" b="1" kern="1200">
        <a:solidFill>
          <a:schemeClr val="bg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5800"/>
    <a:srgbClr val="3BB6CE"/>
    <a:srgbClr val="505253"/>
    <a:srgbClr val="7AB800"/>
    <a:srgbClr val="F0AB00"/>
    <a:srgbClr val="D8F0F5"/>
    <a:srgbClr val="14A5BF"/>
    <a:srgbClr val="2A8799"/>
    <a:srgbClr val="298E00"/>
    <a:srgbClr val="CCC1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91" autoAdjust="0"/>
    <p:restoredTop sz="88801" autoAdjust="0"/>
  </p:normalViewPr>
  <p:slideViewPr>
    <p:cSldViewPr>
      <p:cViewPr varScale="1">
        <p:scale>
          <a:sx n="74" d="100"/>
          <a:sy n="74" d="100"/>
        </p:scale>
        <p:origin x="-1188" y="-90"/>
      </p:cViewPr>
      <p:guideLst>
        <p:guide orient="horz" pos="4022"/>
        <p:guide orient="horz" pos="3764"/>
        <p:guide orient="horz" pos="898"/>
        <p:guide orient="horz" pos="1125"/>
        <p:guide pos="5461"/>
        <p:guide pos="950"/>
        <p:guide pos="224"/>
      </p:guideLst>
    </p:cSldViewPr>
  </p:slideViewPr>
  <p:outlineViewPr>
    <p:cViewPr>
      <p:scale>
        <a:sx n="33" d="100"/>
        <a:sy n="33" d="100"/>
      </p:scale>
      <p:origin x="0" y="0"/>
    </p:cViewPr>
  </p:outlineViewPr>
  <p:notesTextViewPr>
    <p:cViewPr>
      <p:scale>
        <a:sx n="75" d="100"/>
        <a:sy n="75" d="100"/>
      </p:scale>
      <p:origin x="0" y="0"/>
    </p:cViewPr>
  </p:notesTextViewPr>
  <p:sorterViewPr>
    <p:cViewPr>
      <p:scale>
        <a:sx n="25" d="100"/>
        <a:sy n="25" d="100"/>
      </p:scale>
      <p:origin x="0" y="0"/>
    </p:cViewPr>
  </p:sorterViewPr>
  <p:notesViewPr>
    <p:cSldViewPr snapToGrid="0">
      <p:cViewPr varScale="1">
        <p:scale>
          <a:sx n="64" d="100"/>
          <a:sy n="64" d="100"/>
        </p:scale>
        <p:origin x="-3054"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8ED367-CA9D-43B4-8EA5-E8928F3E0706}" type="doc">
      <dgm:prSet loTypeId="urn:microsoft.com/office/officeart/2008/layout/HorizontalMultiLevelHierarchy" loCatId="hierarchy" qsTypeId="urn:microsoft.com/office/officeart/2005/8/quickstyle/3d2" qsCatId="3D" csTypeId="urn:microsoft.com/office/officeart/2005/8/colors/colorful1" csCatId="colorful" phldr="1"/>
      <dgm:spPr/>
      <dgm:t>
        <a:bodyPr/>
        <a:lstStyle/>
        <a:p>
          <a:endParaRPr lang="en-GB"/>
        </a:p>
      </dgm:t>
    </dgm:pt>
    <dgm:pt modelId="{F5C8A4C8-BA30-4D7E-B291-3D811A2469AB}">
      <dgm:prSet phldrT="[Text]" custT="1"/>
      <dgm:spPr/>
      <dgm:t>
        <a:bodyPr/>
        <a:lstStyle/>
        <a:p>
          <a:r>
            <a:rPr lang="en-GB" sz="4000" dirty="0" smtClean="0"/>
            <a:t>Reporting</a:t>
          </a:r>
          <a:endParaRPr lang="en-GB" sz="4000" dirty="0"/>
        </a:p>
      </dgm:t>
    </dgm:pt>
    <dgm:pt modelId="{4EC1F446-FECE-4621-A9B8-116846EF4BF2}" type="parTrans" cxnId="{403B0135-4604-410D-A182-9892369E091E}">
      <dgm:prSet/>
      <dgm:spPr/>
      <dgm:t>
        <a:bodyPr/>
        <a:lstStyle/>
        <a:p>
          <a:endParaRPr lang="en-GB"/>
        </a:p>
      </dgm:t>
    </dgm:pt>
    <dgm:pt modelId="{2B0296B6-70BB-4438-BA3D-0727D7E66123}" type="sibTrans" cxnId="{403B0135-4604-410D-A182-9892369E091E}">
      <dgm:prSet/>
      <dgm:spPr/>
      <dgm:t>
        <a:bodyPr/>
        <a:lstStyle/>
        <a:p>
          <a:endParaRPr lang="en-GB"/>
        </a:p>
      </dgm:t>
    </dgm:pt>
    <dgm:pt modelId="{D51F3BC8-F5CD-4A97-B5DA-7ECB0F53842D}">
      <dgm:prSet phldrT="[Text]" custT="1"/>
      <dgm:spPr/>
      <dgm:t>
        <a:bodyPr/>
        <a:lstStyle/>
        <a:p>
          <a:r>
            <a:rPr lang="en-GB" sz="3200" dirty="0" smtClean="0"/>
            <a:t>Intervention definitions</a:t>
          </a:r>
          <a:endParaRPr lang="en-GB" sz="3200" dirty="0"/>
        </a:p>
      </dgm:t>
    </dgm:pt>
    <dgm:pt modelId="{F117CD15-91F6-461E-8D81-6F2D4DF828E4}" type="parTrans" cxnId="{CA3EF2E3-E249-40BB-9C60-399BE060B8E7}">
      <dgm:prSet/>
      <dgm:spPr/>
      <dgm:t>
        <a:bodyPr/>
        <a:lstStyle/>
        <a:p>
          <a:endParaRPr lang="en-GB"/>
        </a:p>
      </dgm:t>
    </dgm:pt>
    <dgm:pt modelId="{7119F512-5F97-4B91-A15E-3620E2D83A26}" type="sibTrans" cxnId="{CA3EF2E3-E249-40BB-9C60-399BE060B8E7}">
      <dgm:prSet/>
      <dgm:spPr/>
      <dgm:t>
        <a:bodyPr/>
        <a:lstStyle/>
        <a:p>
          <a:endParaRPr lang="en-GB"/>
        </a:p>
      </dgm:t>
    </dgm:pt>
    <dgm:pt modelId="{EE9D846A-87C5-4CB8-9CB0-13447BFD3995}">
      <dgm:prSet phldrT="[Text]" custT="1"/>
      <dgm:spPr/>
      <dgm:t>
        <a:bodyPr/>
        <a:lstStyle/>
        <a:p>
          <a:r>
            <a:rPr lang="en-GB" sz="3200" dirty="0" smtClean="0"/>
            <a:t>Student memberships</a:t>
          </a:r>
          <a:endParaRPr lang="en-GB" sz="3200" dirty="0"/>
        </a:p>
      </dgm:t>
    </dgm:pt>
    <dgm:pt modelId="{AC28BE07-5A29-419B-B178-7FE877C1E1CF}" type="parTrans" cxnId="{7624C2E2-3FE0-4C9C-9281-215A6BCAD804}">
      <dgm:prSet/>
      <dgm:spPr/>
      <dgm:t>
        <a:bodyPr/>
        <a:lstStyle/>
        <a:p>
          <a:endParaRPr lang="en-GB"/>
        </a:p>
      </dgm:t>
    </dgm:pt>
    <dgm:pt modelId="{DD4F4890-D2C3-48CF-BF84-B1D2468BB90B}" type="sibTrans" cxnId="{7624C2E2-3FE0-4C9C-9281-215A6BCAD804}">
      <dgm:prSet/>
      <dgm:spPr/>
      <dgm:t>
        <a:bodyPr/>
        <a:lstStyle/>
        <a:p>
          <a:endParaRPr lang="en-GB"/>
        </a:p>
      </dgm:t>
    </dgm:pt>
    <dgm:pt modelId="{76D04004-0F40-442E-9C48-1EC59A7D25CD}">
      <dgm:prSet phldrT="[Text]" custT="1"/>
      <dgm:spPr/>
      <dgm:t>
        <a:bodyPr/>
        <a:lstStyle/>
        <a:p>
          <a:r>
            <a:rPr lang="en-GB" sz="3200" dirty="0" smtClean="0"/>
            <a:t>Student details</a:t>
          </a:r>
          <a:endParaRPr lang="en-GB" sz="3200" dirty="0"/>
        </a:p>
      </dgm:t>
    </dgm:pt>
    <dgm:pt modelId="{838F0C3F-1D66-4325-A478-81C2DD6A613D}" type="parTrans" cxnId="{122895A2-CCA0-438E-8946-31BAE532BD9A}">
      <dgm:prSet/>
      <dgm:spPr/>
      <dgm:t>
        <a:bodyPr/>
        <a:lstStyle/>
        <a:p>
          <a:endParaRPr lang="en-GB"/>
        </a:p>
      </dgm:t>
    </dgm:pt>
    <dgm:pt modelId="{D2DF2C81-0191-4578-8027-F270156C5C27}" type="sibTrans" cxnId="{122895A2-CCA0-438E-8946-31BAE532BD9A}">
      <dgm:prSet/>
      <dgm:spPr/>
      <dgm:t>
        <a:bodyPr/>
        <a:lstStyle/>
        <a:p>
          <a:endParaRPr lang="en-GB"/>
        </a:p>
      </dgm:t>
    </dgm:pt>
    <dgm:pt modelId="{CB615997-2D56-49DB-837C-D0A9F7C353FF}" type="pres">
      <dgm:prSet presAssocID="{C78ED367-CA9D-43B4-8EA5-E8928F3E0706}" presName="Name0" presStyleCnt="0">
        <dgm:presLayoutVars>
          <dgm:chPref val="1"/>
          <dgm:dir val="rev"/>
          <dgm:animOne val="branch"/>
          <dgm:animLvl val="lvl"/>
          <dgm:resizeHandles val="exact"/>
        </dgm:presLayoutVars>
      </dgm:prSet>
      <dgm:spPr/>
      <dgm:t>
        <a:bodyPr/>
        <a:lstStyle/>
        <a:p>
          <a:endParaRPr lang="en-GB"/>
        </a:p>
      </dgm:t>
    </dgm:pt>
    <dgm:pt modelId="{DEB1BC05-E4D7-43FF-ABA1-90245B7B845F}" type="pres">
      <dgm:prSet presAssocID="{F5C8A4C8-BA30-4D7E-B291-3D811A2469AB}" presName="root1" presStyleCnt="0"/>
      <dgm:spPr/>
      <dgm:t>
        <a:bodyPr/>
        <a:lstStyle/>
        <a:p>
          <a:endParaRPr lang="en-GB"/>
        </a:p>
      </dgm:t>
    </dgm:pt>
    <dgm:pt modelId="{CEBD946B-172B-4EE1-B27C-AB701E6772CE}" type="pres">
      <dgm:prSet presAssocID="{F5C8A4C8-BA30-4D7E-B291-3D811A2469AB}" presName="LevelOneTextNode" presStyleLbl="node0" presStyleIdx="0" presStyleCnt="1" custScaleY="87905">
        <dgm:presLayoutVars>
          <dgm:chPref val="3"/>
        </dgm:presLayoutVars>
      </dgm:prSet>
      <dgm:spPr/>
      <dgm:t>
        <a:bodyPr/>
        <a:lstStyle/>
        <a:p>
          <a:endParaRPr lang="en-GB"/>
        </a:p>
      </dgm:t>
    </dgm:pt>
    <dgm:pt modelId="{884504A7-E168-4D27-A761-113F2B45F06F}" type="pres">
      <dgm:prSet presAssocID="{F5C8A4C8-BA30-4D7E-B291-3D811A2469AB}" presName="level2hierChild" presStyleCnt="0"/>
      <dgm:spPr/>
      <dgm:t>
        <a:bodyPr/>
        <a:lstStyle/>
        <a:p>
          <a:endParaRPr lang="en-GB"/>
        </a:p>
      </dgm:t>
    </dgm:pt>
    <dgm:pt modelId="{7B22B6ED-6659-41C4-88D4-93FBBD7AB798}" type="pres">
      <dgm:prSet presAssocID="{F117CD15-91F6-461E-8D81-6F2D4DF828E4}" presName="conn2-1" presStyleLbl="parChTrans1D2" presStyleIdx="0" presStyleCnt="3"/>
      <dgm:spPr/>
      <dgm:t>
        <a:bodyPr/>
        <a:lstStyle/>
        <a:p>
          <a:endParaRPr lang="en-GB"/>
        </a:p>
      </dgm:t>
    </dgm:pt>
    <dgm:pt modelId="{AABA60C6-5611-4DF0-9716-523E8426D73A}" type="pres">
      <dgm:prSet presAssocID="{F117CD15-91F6-461E-8D81-6F2D4DF828E4}" presName="connTx" presStyleLbl="parChTrans1D2" presStyleIdx="0" presStyleCnt="3"/>
      <dgm:spPr/>
      <dgm:t>
        <a:bodyPr/>
        <a:lstStyle/>
        <a:p>
          <a:endParaRPr lang="en-GB"/>
        </a:p>
      </dgm:t>
    </dgm:pt>
    <dgm:pt modelId="{3D1EBB0F-60F9-462B-95E2-D5D8F24E2094}" type="pres">
      <dgm:prSet presAssocID="{D51F3BC8-F5CD-4A97-B5DA-7ECB0F53842D}" presName="root2" presStyleCnt="0"/>
      <dgm:spPr/>
      <dgm:t>
        <a:bodyPr/>
        <a:lstStyle/>
        <a:p>
          <a:endParaRPr lang="en-GB"/>
        </a:p>
      </dgm:t>
    </dgm:pt>
    <dgm:pt modelId="{75319174-BB50-4771-9F63-80635B0976AB}" type="pres">
      <dgm:prSet presAssocID="{D51F3BC8-F5CD-4A97-B5DA-7ECB0F53842D}" presName="LevelTwoTextNode" presStyleLbl="node2" presStyleIdx="0" presStyleCnt="3" custScaleX="168435">
        <dgm:presLayoutVars>
          <dgm:chPref val="3"/>
        </dgm:presLayoutVars>
      </dgm:prSet>
      <dgm:spPr/>
      <dgm:t>
        <a:bodyPr/>
        <a:lstStyle/>
        <a:p>
          <a:endParaRPr lang="en-GB"/>
        </a:p>
      </dgm:t>
    </dgm:pt>
    <dgm:pt modelId="{8D1FC58C-D21D-4F48-9DCA-C227C004EEB8}" type="pres">
      <dgm:prSet presAssocID="{D51F3BC8-F5CD-4A97-B5DA-7ECB0F53842D}" presName="level3hierChild" presStyleCnt="0"/>
      <dgm:spPr/>
      <dgm:t>
        <a:bodyPr/>
        <a:lstStyle/>
        <a:p>
          <a:endParaRPr lang="en-GB"/>
        </a:p>
      </dgm:t>
    </dgm:pt>
    <dgm:pt modelId="{1E8D04B8-28DB-4B04-A376-2A79C2212E46}" type="pres">
      <dgm:prSet presAssocID="{AC28BE07-5A29-419B-B178-7FE877C1E1CF}" presName="conn2-1" presStyleLbl="parChTrans1D2" presStyleIdx="1" presStyleCnt="3"/>
      <dgm:spPr/>
      <dgm:t>
        <a:bodyPr/>
        <a:lstStyle/>
        <a:p>
          <a:endParaRPr lang="en-GB"/>
        </a:p>
      </dgm:t>
    </dgm:pt>
    <dgm:pt modelId="{81986EF3-F961-407F-870B-C7BD70AD046F}" type="pres">
      <dgm:prSet presAssocID="{AC28BE07-5A29-419B-B178-7FE877C1E1CF}" presName="connTx" presStyleLbl="parChTrans1D2" presStyleIdx="1" presStyleCnt="3"/>
      <dgm:spPr/>
      <dgm:t>
        <a:bodyPr/>
        <a:lstStyle/>
        <a:p>
          <a:endParaRPr lang="en-GB"/>
        </a:p>
      </dgm:t>
    </dgm:pt>
    <dgm:pt modelId="{3F36DCC9-4981-439F-9241-D4AB2A660457}" type="pres">
      <dgm:prSet presAssocID="{EE9D846A-87C5-4CB8-9CB0-13447BFD3995}" presName="root2" presStyleCnt="0"/>
      <dgm:spPr/>
      <dgm:t>
        <a:bodyPr/>
        <a:lstStyle/>
        <a:p>
          <a:endParaRPr lang="en-GB"/>
        </a:p>
      </dgm:t>
    </dgm:pt>
    <dgm:pt modelId="{EC6337B3-5D60-4703-96D8-AD49FFBF0828}" type="pres">
      <dgm:prSet presAssocID="{EE9D846A-87C5-4CB8-9CB0-13447BFD3995}" presName="LevelTwoTextNode" presStyleLbl="node2" presStyleIdx="1" presStyleCnt="3" custScaleX="168435">
        <dgm:presLayoutVars>
          <dgm:chPref val="3"/>
        </dgm:presLayoutVars>
      </dgm:prSet>
      <dgm:spPr/>
      <dgm:t>
        <a:bodyPr/>
        <a:lstStyle/>
        <a:p>
          <a:endParaRPr lang="en-GB"/>
        </a:p>
      </dgm:t>
    </dgm:pt>
    <dgm:pt modelId="{DAB73B45-193C-4725-8918-53CE767164CC}" type="pres">
      <dgm:prSet presAssocID="{EE9D846A-87C5-4CB8-9CB0-13447BFD3995}" presName="level3hierChild" presStyleCnt="0"/>
      <dgm:spPr/>
      <dgm:t>
        <a:bodyPr/>
        <a:lstStyle/>
        <a:p>
          <a:endParaRPr lang="en-GB"/>
        </a:p>
      </dgm:t>
    </dgm:pt>
    <dgm:pt modelId="{1B4C101D-6929-402B-9F9C-EC21210F16DE}" type="pres">
      <dgm:prSet presAssocID="{838F0C3F-1D66-4325-A478-81C2DD6A613D}" presName="conn2-1" presStyleLbl="parChTrans1D2" presStyleIdx="2" presStyleCnt="3"/>
      <dgm:spPr/>
      <dgm:t>
        <a:bodyPr/>
        <a:lstStyle/>
        <a:p>
          <a:endParaRPr lang="en-GB"/>
        </a:p>
      </dgm:t>
    </dgm:pt>
    <dgm:pt modelId="{D2744E99-8C9E-4A4B-A855-6EF4C21E1EA7}" type="pres">
      <dgm:prSet presAssocID="{838F0C3F-1D66-4325-A478-81C2DD6A613D}" presName="connTx" presStyleLbl="parChTrans1D2" presStyleIdx="2" presStyleCnt="3"/>
      <dgm:spPr/>
      <dgm:t>
        <a:bodyPr/>
        <a:lstStyle/>
        <a:p>
          <a:endParaRPr lang="en-GB"/>
        </a:p>
      </dgm:t>
    </dgm:pt>
    <dgm:pt modelId="{C355D597-8707-474A-A422-F1B2B39D6E0D}" type="pres">
      <dgm:prSet presAssocID="{76D04004-0F40-442E-9C48-1EC59A7D25CD}" presName="root2" presStyleCnt="0"/>
      <dgm:spPr/>
      <dgm:t>
        <a:bodyPr/>
        <a:lstStyle/>
        <a:p>
          <a:endParaRPr lang="en-GB"/>
        </a:p>
      </dgm:t>
    </dgm:pt>
    <dgm:pt modelId="{9FEB1493-1B90-431A-9330-68D4E43D4A42}" type="pres">
      <dgm:prSet presAssocID="{76D04004-0F40-442E-9C48-1EC59A7D25CD}" presName="LevelTwoTextNode" presStyleLbl="node2" presStyleIdx="2" presStyleCnt="3" custScaleX="168435">
        <dgm:presLayoutVars>
          <dgm:chPref val="3"/>
        </dgm:presLayoutVars>
      </dgm:prSet>
      <dgm:spPr/>
      <dgm:t>
        <a:bodyPr/>
        <a:lstStyle/>
        <a:p>
          <a:endParaRPr lang="en-GB"/>
        </a:p>
      </dgm:t>
    </dgm:pt>
    <dgm:pt modelId="{46C46EE0-C4B7-44EE-A50E-925C7AEB0DD3}" type="pres">
      <dgm:prSet presAssocID="{76D04004-0F40-442E-9C48-1EC59A7D25CD}" presName="level3hierChild" presStyleCnt="0"/>
      <dgm:spPr/>
      <dgm:t>
        <a:bodyPr/>
        <a:lstStyle/>
        <a:p>
          <a:endParaRPr lang="en-GB"/>
        </a:p>
      </dgm:t>
    </dgm:pt>
  </dgm:ptLst>
  <dgm:cxnLst>
    <dgm:cxn modelId="{D91C592D-899F-4833-A9E9-FCA49EC7072B}" type="presOf" srcId="{F117CD15-91F6-461E-8D81-6F2D4DF828E4}" destId="{AABA60C6-5611-4DF0-9716-523E8426D73A}" srcOrd="1" destOrd="0" presId="urn:microsoft.com/office/officeart/2008/layout/HorizontalMultiLevelHierarchy"/>
    <dgm:cxn modelId="{7FD6D7FC-AB13-4970-B42C-9B09D07B3375}" type="presOf" srcId="{EE9D846A-87C5-4CB8-9CB0-13447BFD3995}" destId="{EC6337B3-5D60-4703-96D8-AD49FFBF0828}" srcOrd="0" destOrd="0" presId="urn:microsoft.com/office/officeart/2008/layout/HorizontalMultiLevelHierarchy"/>
    <dgm:cxn modelId="{0D8F2428-59F1-4722-964A-778CF430512B}" type="presOf" srcId="{D51F3BC8-F5CD-4A97-B5DA-7ECB0F53842D}" destId="{75319174-BB50-4771-9F63-80635B0976AB}" srcOrd="0" destOrd="0" presId="urn:microsoft.com/office/officeart/2008/layout/HorizontalMultiLevelHierarchy"/>
    <dgm:cxn modelId="{122895A2-CCA0-438E-8946-31BAE532BD9A}" srcId="{F5C8A4C8-BA30-4D7E-B291-3D811A2469AB}" destId="{76D04004-0F40-442E-9C48-1EC59A7D25CD}" srcOrd="2" destOrd="0" parTransId="{838F0C3F-1D66-4325-A478-81C2DD6A613D}" sibTransId="{D2DF2C81-0191-4578-8027-F270156C5C27}"/>
    <dgm:cxn modelId="{5143FA48-E68D-4067-9D47-2157BE1291E2}" type="presOf" srcId="{76D04004-0F40-442E-9C48-1EC59A7D25CD}" destId="{9FEB1493-1B90-431A-9330-68D4E43D4A42}" srcOrd="0" destOrd="0" presId="urn:microsoft.com/office/officeart/2008/layout/HorizontalMultiLevelHierarchy"/>
    <dgm:cxn modelId="{CA3EF2E3-E249-40BB-9C60-399BE060B8E7}" srcId="{F5C8A4C8-BA30-4D7E-B291-3D811A2469AB}" destId="{D51F3BC8-F5CD-4A97-B5DA-7ECB0F53842D}" srcOrd="0" destOrd="0" parTransId="{F117CD15-91F6-461E-8D81-6F2D4DF828E4}" sibTransId="{7119F512-5F97-4B91-A15E-3620E2D83A26}"/>
    <dgm:cxn modelId="{667D0908-CD76-49D0-9EC7-D9D324A184D0}" type="presOf" srcId="{838F0C3F-1D66-4325-A478-81C2DD6A613D}" destId="{D2744E99-8C9E-4A4B-A855-6EF4C21E1EA7}" srcOrd="1" destOrd="0" presId="urn:microsoft.com/office/officeart/2008/layout/HorizontalMultiLevelHierarchy"/>
    <dgm:cxn modelId="{1F9951F7-50B5-4A35-A982-6E0051207A90}" type="presOf" srcId="{AC28BE07-5A29-419B-B178-7FE877C1E1CF}" destId="{81986EF3-F961-407F-870B-C7BD70AD046F}" srcOrd="1" destOrd="0" presId="urn:microsoft.com/office/officeart/2008/layout/HorizontalMultiLevelHierarchy"/>
    <dgm:cxn modelId="{F840AA1B-7641-4271-8B59-A1D515A779F2}" type="presOf" srcId="{C78ED367-CA9D-43B4-8EA5-E8928F3E0706}" destId="{CB615997-2D56-49DB-837C-D0A9F7C353FF}" srcOrd="0" destOrd="0" presId="urn:microsoft.com/office/officeart/2008/layout/HorizontalMultiLevelHierarchy"/>
    <dgm:cxn modelId="{7624C2E2-3FE0-4C9C-9281-215A6BCAD804}" srcId="{F5C8A4C8-BA30-4D7E-B291-3D811A2469AB}" destId="{EE9D846A-87C5-4CB8-9CB0-13447BFD3995}" srcOrd="1" destOrd="0" parTransId="{AC28BE07-5A29-419B-B178-7FE877C1E1CF}" sibTransId="{DD4F4890-D2C3-48CF-BF84-B1D2468BB90B}"/>
    <dgm:cxn modelId="{BF5EB2CC-A44D-483B-A718-5AC8905B566D}" type="presOf" srcId="{F117CD15-91F6-461E-8D81-6F2D4DF828E4}" destId="{7B22B6ED-6659-41C4-88D4-93FBBD7AB798}" srcOrd="0" destOrd="0" presId="urn:microsoft.com/office/officeart/2008/layout/HorizontalMultiLevelHierarchy"/>
    <dgm:cxn modelId="{403B0135-4604-410D-A182-9892369E091E}" srcId="{C78ED367-CA9D-43B4-8EA5-E8928F3E0706}" destId="{F5C8A4C8-BA30-4D7E-B291-3D811A2469AB}" srcOrd="0" destOrd="0" parTransId="{4EC1F446-FECE-4621-A9B8-116846EF4BF2}" sibTransId="{2B0296B6-70BB-4438-BA3D-0727D7E66123}"/>
    <dgm:cxn modelId="{FB0F6650-7955-4A44-AD50-BC9A91EC152C}" type="presOf" srcId="{838F0C3F-1D66-4325-A478-81C2DD6A613D}" destId="{1B4C101D-6929-402B-9F9C-EC21210F16DE}" srcOrd="0" destOrd="0" presId="urn:microsoft.com/office/officeart/2008/layout/HorizontalMultiLevelHierarchy"/>
    <dgm:cxn modelId="{A32DFEFC-9D4E-4FC7-8C74-D5DF563D50C7}" type="presOf" srcId="{F5C8A4C8-BA30-4D7E-B291-3D811A2469AB}" destId="{CEBD946B-172B-4EE1-B27C-AB701E6772CE}" srcOrd="0" destOrd="0" presId="urn:microsoft.com/office/officeart/2008/layout/HorizontalMultiLevelHierarchy"/>
    <dgm:cxn modelId="{B92C2CE6-849B-4C17-8A2D-25C2CA8E2205}" type="presOf" srcId="{AC28BE07-5A29-419B-B178-7FE877C1E1CF}" destId="{1E8D04B8-28DB-4B04-A376-2A79C2212E46}" srcOrd="0" destOrd="0" presId="urn:microsoft.com/office/officeart/2008/layout/HorizontalMultiLevelHierarchy"/>
    <dgm:cxn modelId="{78749C0C-22BB-4385-907A-551710AF2E5D}" type="presParOf" srcId="{CB615997-2D56-49DB-837C-D0A9F7C353FF}" destId="{DEB1BC05-E4D7-43FF-ABA1-90245B7B845F}" srcOrd="0" destOrd="0" presId="urn:microsoft.com/office/officeart/2008/layout/HorizontalMultiLevelHierarchy"/>
    <dgm:cxn modelId="{4BF90CE3-D07F-4E5D-A7AB-667BDB064659}" type="presParOf" srcId="{DEB1BC05-E4D7-43FF-ABA1-90245B7B845F}" destId="{CEBD946B-172B-4EE1-B27C-AB701E6772CE}" srcOrd="0" destOrd="0" presId="urn:microsoft.com/office/officeart/2008/layout/HorizontalMultiLevelHierarchy"/>
    <dgm:cxn modelId="{09719133-2731-4AF9-9923-92B65101B45D}" type="presParOf" srcId="{DEB1BC05-E4D7-43FF-ABA1-90245B7B845F}" destId="{884504A7-E168-4D27-A761-113F2B45F06F}" srcOrd="1" destOrd="0" presId="urn:microsoft.com/office/officeart/2008/layout/HorizontalMultiLevelHierarchy"/>
    <dgm:cxn modelId="{5712D3FD-AC76-4CED-9342-16058DB8B774}" type="presParOf" srcId="{884504A7-E168-4D27-A761-113F2B45F06F}" destId="{7B22B6ED-6659-41C4-88D4-93FBBD7AB798}" srcOrd="0" destOrd="0" presId="urn:microsoft.com/office/officeart/2008/layout/HorizontalMultiLevelHierarchy"/>
    <dgm:cxn modelId="{65E3D88E-5E6A-47A2-AE51-3144587E2D31}" type="presParOf" srcId="{7B22B6ED-6659-41C4-88D4-93FBBD7AB798}" destId="{AABA60C6-5611-4DF0-9716-523E8426D73A}" srcOrd="0" destOrd="0" presId="urn:microsoft.com/office/officeart/2008/layout/HorizontalMultiLevelHierarchy"/>
    <dgm:cxn modelId="{8EEF35DF-E846-4079-B050-7338A517B913}" type="presParOf" srcId="{884504A7-E168-4D27-A761-113F2B45F06F}" destId="{3D1EBB0F-60F9-462B-95E2-D5D8F24E2094}" srcOrd="1" destOrd="0" presId="urn:microsoft.com/office/officeart/2008/layout/HorizontalMultiLevelHierarchy"/>
    <dgm:cxn modelId="{C5B2299A-1F44-46C3-8D15-05F8C5690FFB}" type="presParOf" srcId="{3D1EBB0F-60F9-462B-95E2-D5D8F24E2094}" destId="{75319174-BB50-4771-9F63-80635B0976AB}" srcOrd="0" destOrd="0" presId="urn:microsoft.com/office/officeart/2008/layout/HorizontalMultiLevelHierarchy"/>
    <dgm:cxn modelId="{DF36EACA-5233-4708-B3EB-676024D5CB72}" type="presParOf" srcId="{3D1EBB0F-60F9-462B-95E2-D5D8F24E2094}" destId="{8D1FC58C-D21D-4F48-9DCA-C227C004EEB8}" srcOrd="1" destOrd="0" presId="urn:microsoft.com/office/officeart/2008/layout/HorizontalMultiLevelHierarchy"/>
    <dgm:cxn modelId="{E891D6AE-0FE1-49B4-A0CA-779B215313BB}" type="presParOf" srcId="{884504A7-E168-4D27-A761-113F2B45F06F}" destId="{1E8D04B8-28DB-4B04-A376-2A79C2212E46}" srcOrd="2" destOrd="0" presId="urn:microsoft.com/office/officeart/2008/layout/HorizontalMultiLevelHierarchy"/>
    <dgm:cxn modelId="{2BBCE777-B2C6-4EA8-A0B9-40FC7457540D}" type="presParOf" srcId="{1E8D04B8-28DB-4B04-A376-2A79C2212E46}" destId="{81986EF3-F961-407F-870B-C7BD70AD046F}" srcOrd="0" destOrd="0" presId="urn:microsoft.com/office/officeart/2008/layout/HorizontalMultiLevelHierarchy"/>
    <dgm:cxn modelId="{5359D98B-D7E8-4533-9BA7-7E36DEB0156B}" type="presParOf" srcId="{884504A7-E168-4D27-A761-113F2B45F06F}" destId="{3F36DCC9-4981-439F-9241-D4AB2A660457}" srcOrd="3" destOrd="0" presId="urn:microsoft.com/office/officeart/2008/layout/HorizontalMultiLevelHierarchy"/>
    <dgm:cxn modelId="{61778001-B264-45C8-A555-B70F5873493F}" type="presParOf" srcId="{3F36DCC9-4981-439F-9241-D4AB2A660457}" destId="{EC6337B3-5D60-4703-96D8-AD49FFBF0828}" srcOrd="0" destOrd="0" presId="urn:microsoft.com/office/officeart/2008/layout/HorizontalMultiLevelHierarchy"/>
    <dgm:cxn modelId="{A89995D7-5273-4EAB-8BC8-D6BBDF303236}" type="presParOf" srcId="{3F36DCC9-4981-439F-9241-D4AB2A660457}" destId="{DAB73B45-193C-4725-8918-53CE767164CC}" srcOrd="1" destOrd="0" presId="urn:microsoft.com/office/officeart/2008/layout/HorizontalMultiLevelHierarchy"/>
    <dgm:cxn modelId="{A0B65B2B-6C65-45E3-B666-C9FBD1617A30}" type="presParOf" srcId="{884504A7-E168-4D27-A761-113F2B45F06F}" destId="{1B4C101D-6929-402B-9F9C-EC21210F16DE}" srcOrd="4" destOrd="0" presId="urn:microsoft.com/office/officeart/2008/layout/HorizontalMultiLevelHierarchy"/>
    <dgm:cxn modelId="{32E297BF-EAD5-4C4F-AEFE-7B6EE44C9F9C}" type="presParOf" srcId="{1B4C101D-6929-402B-9F9C-EC21210F16DE}" destId="{D2744E99-8C9E-4A4B-A855-6EF4C21E1EA7}" srcOrd="0" destOrd="0" presId="urn:microsoft.com/office/officeart/2008/layout/HorizontalMultiLevelHierarchy"/>
    <dgm:cxn modelId="{FB73B570-82E7-4E0E-BE2F-788ABE4B701D}" type="presParOf" srcId="{884504A7-E168-4D27-A761-113F2B45F06F}" destId="{C355D597-8707-474A-A422-F1B2B39D6E0D}" srcOrd="5" destOrd="0" presId="urn:microsoft.com/office/officeart/2008/layout/HorizontalMultiLevelHierarchy"/>
    <dgm:cxn modelId="{DCAD5DEB-E710-4192-97F0-0647ED11B52F}" type="presParOf" srcId="{C355D597-8707-474A-A422-F1B2B39D6E0D}" destId="{9FEB1493-1B90-431A-9330-68D4E43D4A42}" srcOrd="0" destOrd="0" presId="urn:microsoft.com/office/officeart/2008/layout/HorizontalMultiLevelHierarchy"/>
    <dgm:cxn modelId="{18220337-BBBB-487B-9935-61FE5F699FE3}" type="presParOf" srcId="{C355D597-8707-474A-A422-F1B2B39D6E0D}" destId="{46C46EE0-C4B7-44EE-A50E-925C7AEB0DD3}"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C101D-6929-402B-9F9C-EC21210F16DE}">
      <dsp:nvSpPr>
        <dsp:cNvPr id="0" name=""/>
        <dsp:cNvSpPr/>
      </dsp:nvSpPr>
      <dsp:spPr>
        <a:xfrm>
          <a:off x="6064226" y="2348148"/>
          <a:ext cx="585346" cy="1115370"/>
        </a:xfrm>
        <a:custGeom>
          <a:avLst/>
          <a:gdLst/>
          <a:ahLst/>
          <a:cxnLst/>
          <a:rect l="0" t="0" r="0" b="0"/>
          <a:pathLst>
            <a:path>
              <a:moveTo>
                <a:pt x="585346" y="0"/>
              </a:moveTo>
              <a:lnTo>
                <a:pt x="292673" y="0"/>
              </a:lnTo>
              <a:lnTo>
                <a:pt x="292673" y="1115370"/>
              </a:lnTo>
              <a:lnTo>
                <a:pt x="0" y="111537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325409" y="2874342"/>
        <a:ext cx="62981" cy="62981"/>
      </dsp:txXfrm>
    </dsp:sp>
    <dsp:sp modelId="{1E8D04B8-28DB-4B04-A376-2A79C2212E46}">
      <dsp:nvSpPr>
        <dsp:cNvPr id="0" name=""/>
        <dsp:cNvSpPr/>
      </dsp:nvSpPr>
      <dsp:spPr>
        <a:xfrm>
          <a:off x="6064226" y="2302427"/>
          <a:ext cx="585346" cy="91440"/>
        </a:xfrm>
        <a:custGeom>
          <a:avLst/>
          <a:gdLst/>
          <a:ahLst/>
          <a:cxnLst/>
          <a:rect l="0" t="0" r="0" b="0"/>
          <a:pathLst>
            <a:path>
              <a:moveTo>
                <a:pt x="585346" y="45720"/>
              </a:moveTo>
              <a:lnTo>
                <a:pt x="0" y="4572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342266" y="2333514"/>
        <a:ext cx="29267" cy="29267"/>
      </dsp:txXfrm>
    </dsp:sp>
    <dsp:sp modelId="{7B22B6ED-6659-41C4-88D4-93FBBD7AB798}">
      <dsp:nvSpPr>
        <dsp:cNvPr id="0" name=""/>
        <dsp:cNvSpPr/>
      </dsp:nvSpPr>
      <dsp:spPr>
        <a:xfrm>
          <a:off x="6064226" y="1232777"/>
          <a:ext cx="585346" cy="1115370"/>
        </a:xfrm>
        <a:custGeom>
          <a:avLst/>
          <a:gdLst/>
          <a:ahLst/>
          <a:cxnLst/>
          <a:rect l="0" t="0" r="0" b="0"/>
          <a:pathLst>
            <a:path>
              <a:moveTo>
                <a:pt x="585346" y="1115370"/>
              </a:moveTo>
              <a:lnTo>
                <a:pt x="292673" y="1115370"/>
              </a:lnTo>
              <a:lnTo>
                <a:pt x="292673" y="0"/>
              </a:lnTo>
              <a:lnTo>
                <a:pt x="0"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325409" y="1758971"/>
        <a:ext cx="62981" cy="62981"/>
      </dsp:txXfrm>
    </dsp:sp>
    <dsp:sp modelId="{CEBD946B-172B-4EE1-B27C-AB701E6772CE}">
      <dsp:nvSpPr>
        <dsp:cNvPr id="0" name=""/>
        <dsp:cNvSpPr/>
      </dsp:nvSpPr>
      <dsp:spPr>
        <a:xfrm rot="5400000">
          <a:off x="5031581" y="1901999"/>
          <a:ext cx="4128278" cy="89229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GB" sz="4000" kern="1200" dirty="0" smtClean="0"/>
            <a:t>Reporting</a:t>
          </a:r>
          <a:endParaRPr lang="en-GB" sz="4000" kern="1200" dirty="0"/>
        </a:p>
      </dsp:txBody>
      <dsp:txXfrm>
        <a:off x="5031581" y="1901999"/>
        <a:ext cx="4128278" cy="892296"/>
      </dsp:txXfrm>
    </dsp:sp>
    <dsp:sp modelId="{75319174-BB50-4771-9F63-80635B0976AB}">
      <dsp:nvSpPr>
        <dsp:cNvPr id="0" name=""/>
        <dsp:cNvSpPr/>
      </dsp:nvSpPr>
      <dsp:spPr>
        <a:xfrm>
          <a:off x="1134586" y="786629"/>
          <a:ext cx="4929640" cy="89229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kern="1200" dirty="0" smtClean="0"/>
            <a:t>Intervention definitions</a:t>
          </a:r>
          <a:endParaRPr lang="en-GB" sz="3200" kern="1200" dirty="0"/>
        </a:p>
      </dsp:txBody>
      <dsp:txXfrm>
        <a:off x="1134586" y="786629"/>
        <a:ext cx="4929640" cy="892296"/>
      </dsp:txXfrm>
    </dsp:sp>
    <dsp:sp modelId="{EC6337B3-5D60-4703-96D8-AD49FFBF0828}">
      <dsp:nvSpPr>
        <dsp:cNvPr id="0" name=""/>
        <dsp:cNvSpPr/>
      </dsp:nvSpPr>
      <dsp:spPr>
        <a:xfrm>
          <a:off x="1134586" y="1901999"/>
          <a:ext cx="4929640" cy="89229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kern="1200" dirty="0" smtClean="0"/>
            <a:t>Student memberships</a:t>
          </a:r>
          <a:endParaRPr lang="en-GB" sz="3200" kern="1200" dirty="0"/>
        </a:p>
      </dsp:txBody>
      <dsp:txXfrm>
        <a:off x="1134586" y="1901999"/>
        <a:ext cx="4929640" cy="892296"/>
      </dsp:txXfrm>
    </dsp:sp>
    <dsp:sp modelId="{9FEB1493-1B90-431A-9330-68D4E43D4A42}">
      <dsp:nvSpPr>
        <dsp:cNvPr id="0" name=""/>
        <dsp:cNvSpPr/>
      </dsp:nvSpPr>
      <dsp:spPr>
        <a:xfrm>
          <a:off x="1134586" y="3017370"/>
          <a:ext cx="4929640" cy="89229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kern="1200" dirty="0" smtClean="0"/>
            <a:t>Student details</a:t>
          </a:r>
          <a:endParaRPr lang="en-GB" sz="3200" kern="1200" dirty="0"/>
        </a:p>
      </dsp:txBody>
      <dsp:txXfrm>
        <a:off x="1134586" y="3017370"/>
        <a:ext cx="4929640" cy="89229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1"/>
            <a:ext cx="2945862" cy="497333"/>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lvl1pPr algn="l" defTabSz="914378">
              <a:defRPr sz="1200" b="0">
                <a:solidFill>
                  <a:schemeClr val="tx1"/>
                </a:solidFill>
              </a:defRPr>
            </a:lvl1pPr>
          </a:lstStyle>
          <a:p>
            <a:pPr>
              <a:defRPr/>
            </a:pPr>
            <a:endParaRPr lang="en-GB"/>
          </a:p>
        </p:txBody>
      </p:sp>
      <p:sp>
        <p:nvSpPr>
          <p:cNvPr id="62467" name="Rectangle 3"/>
          <p:cNvSpPr>
            <a:spLocks noGrp="1" noChangeArrowheads="1"/>
          </p:cNvSpPr>
          <p:nvPr>
            <p:ph type="dt" sz="quarter" idx="1"/>
          </p:nvPr>
        </p:nvSpPr>
        <p:spPr bwMode="auto">
          <a:xfrm>
            <a:off x="3850294" y="1"/>
            <a:ext cx="2945862" cy="497333"/>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lvl1pPr algn="r" defTabSz="914378">
              <a:defRPr sz="1200" b="0">
                <a:solidFill>
                  <a:schemeClr val="tx1"/>
                </a:solidFill>
              </a:defRPr>
            </a:lvl1pPr>
          </a:lstStyle>
          <a:p>
            <a:pPr>
              <a:defRPr/>
            </a:pPr>
            <a:endParaRPr lang="en-GB"/>
          </a:p>
        </p:txBody>
      </p:sp>
      <p:sp>
        <p:nvSpPr>
          <p:cNvPr id="62468" name="Rectangle 4"/>
          <p:cNvSpPr>
            <a:spLocks noGrp="1" noChangeArrowheads="1"/>
          </p:cNvSpPr>
          <p:nvPr>
            <p:ph type="ftr" sz="quarter" idx="2"/>
          </p:nvPr>
        </p:nvSpPr>
        <p:spPr bwMode="auto">
          <a:xfrm>
            <a:off x="0" y="9427766"/>
            <a:ext cx="2945862" cy="497332"/>
          </a:xfrm>
          <a:prstGeom prst="rect">
            <a:avLst/>
          </a:prstGeom>
          <a:noFill/>
          <a:ln w="9525">
            <a:noFill/>
            <a:miter lim="800000"/>
            <a:headEnd/>
            <a:tailEnd/>
          </a:ln>
        </p:spPr>
        <p:txBody>
          <a:bodyPr vert="horz" wrap="square" lIns="91383" tIns="45691" rIns="91383" bIns="45691" numCol="1" anchor="b" anchorCtr="0" compatLnSpc="1">
            <a:prstTxWarp prst="textNoShape">
              <a:avLst/>
            </a:prstTxWarp>
          </a:bodyPr>
          <a:lstStyle>
            <a:lvl1pPr algn="l" defTabSz="914378">
              <a:defRPr sz="1200" b="0">
                <a:solidFill>
                  <a:schemeClr val="tx1"/>
                </a:solidFill>
              </a:defRPr>
            </a:lvl1pPr>
          </a:lstStyle>
          <a:p>
            <a:pPr>
              <a:defRPr/>
            </a:pPr>
            <a:endParaRPr lang="en-GB"/>
          </a:p>
        </p:txBody>
      </p:sp>
      <p:sp>
        <p:nvSpPr>
          <p:cNvPr id="62469" name="Rectangle 5"/>
          <p:cNvSpPr>
            <a:spLocks noGrp="1" noChangeArrowheads="1"/>
          </p:cNvSpPr>
          <p:nvPr>
            <p:ph type="sldNum" sz="quarter" idx="3"/>
          </p:nvPr>
        </p:nvSpPr>
        <p:spPr bwMode="auto">
          <a:xfrm>
            <a:off x="3850294" y="9427766"/>
            <a:ext cx="2945862" cy="497332"/>
          </a:xfrm>
          <a:prstGeom prst="rect">
            <a:avLst/>
          </a:prstGeom>
          <a:noFill/>
          <a:ln w="9525">
            <a:noFill/>
            <a:miter lim="800000"/>
            <a:headEnd/>
            <a:tailEnd/>
          </a:ln>
        </p:spPr>
        <p:txBody>
          <a:bodyPr vert="horz" wrap="square" lIns="91383" tIns="45691" rIns="91383" bIns="45691" numCol="1" anchor="b" anchorCtr="0" compatLnSpc="1">
            <a:prstTxWarp prst="textNoShape">
              <a:avLst/>
            </a:prstTxWarp>
          </a:bodyPr>
          <a:lstStyle>
            <a:lvl1pPr algn="r" defTabSz="914378">
              <a:defRPr sz="1200" b="0">
                <a:solidFill>
                  <a:schemeClr val="tx1"/>
                </a:solidFill>
              </a:defRPr>
            </a:lvl1pPr>
          </a:lstStyle>
          <a:p>
            <a:pPr>
              <a:defRPr/>
            </a:pPr>
            <a:fld id="{72DEFB99-373C-4D25-8622-12A22A00E22F}" type="slidenum">
              <a:rPr lang="en-GB"/>
              <a:pPr>
                <a:defRPr/>
              </a:pPr>
              <a:t>‹#›</a:t>
            </a:fld>
            <a:endParaRPr lang="en-GB"/>
          </a:p>
        </p:txBody>
      </p:sp>
    </p:spTree>
    <p:extLst>
      <p:ext uri="{BB962C8B-B14F-4D97-AF65-F5344CB8AC3E}">
        <p14:creationId xmlns:p14="http://schemas.microsoft.com/office/powerpoint/2010/main" val="4255490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1"/>
            <a:ext cx="2945862" cy="497333"/>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lvl1pPr algn="l" defTabSz="914378">
              <a:defRPr sz="1200" b="0" baseline="-25000">
                <a:solidFill>
                  <a:schemeClr val="tx1"/>
                </a:solidFill>
              </a:defRPr>
            </a:lvl1pPr>
          </a:lstStyle>
          <a:p>
            <a:pPr>
              <a:defRPr/>
            </a:pPr>
            <a:endParaRPr lang="en-GB"/>
          </a:p>
        </p:txBody>
      </p:sp>
      <p:sp>
        <p:nvSpPr>
          <p:cNvPr id="14339" name="Rectangle 3"/>
          <p:cNvSpPr>
            <a:spLocks noGrp="1" noChangeArrowheads="1"/>
          </p:cNvSpPr>
          <p:nvPr>
            <p:ph type="dt" idx="1"/>
          </p:nvPr>
        </p:nvSpPr>
        <p:spPr bwMode="auto">
          <a:xfrm>
            <a:off x="3851814" y="1"/>
            <a:ext cx="2945862" cy="497333"/>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lvl1pPr algn="r" defTabSz="914378">
              <a:defRPr sz="1200" b="0" baseline="-25000">
                <a:solidFill>
                  <a:schemeClr val="tx1"/>
                </a:solidFill>
              </a:defRPr>
            </a:lvl1pPr>
          </a:lstStyle>
          <a:p>
            <a:pPr>
              <a:defRPr/>
            </a:pPr>
            <a:endParaRPr lang="en-GB"/>
          </a:p>
        </p:txBody>
      </p:sp>
      <p:sp>
        <p:nvSpPr>
          <p:cNvPr id="52228"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05952" y="4716193"/>
            <a:ext cx="4985772" cy="4466755"/>
          </a:xfrm>
          <a:prstGeom prst="rect">
            <a:avLst/>
          </a:prstGeom>
          <a:noFill/>
          <a:ln w="9525">
            <a:noFill/>
            <a:miter lim="800000"/>
            <a:headEnd/>
            <a:tailEnd/>
          </a:ln>
        </p:spPr>
        <p:txBody>
          <a:bodyPr vert="horz" wrap="square" lIns="91383" tIns="45691" rIns="91383" bIns="4569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4342" name="Rectangle 6"/>
          <p:cNvSpPr>
            <a:spLocks noGrp="1" noChangeArrowheads="1"/>
          </p:cNvSpPr>
          <p:nvPr>
            <p:ph type="ftr" sz="quarter" idx="4"/>
          </p:nvPr>
        </p:nvSpPr>
        <p:spPr bwMode="auto">
          <a:xfrm>
            <a:off x="0" y="9429305"/>
            <a:ext cx="2945862" cy="497333"/>
          </a:xfrm>
          <a:prstGeom prst="rect">
            <a:avLst/>
          </a:prstGeom>
          <a:noFill/>
          <a:ln w="9525">
            <a:noFill/>
            <a:miter lim="800000"/>
            <a:headEnd/>
            <a:tailEnd/>
          </a:ln>
        </p:spPr>
        <p:txBody>
          <a:bodyPr vert="horz" wrap="square" lIns="91383" tIns="45691" rIns="91383" bIns="45691" numCol="1" anchor="b" anchorCtr="0" compatLnSpc="1">
            <a:prstTxWarp prst="textNoShape">
              <a:avLst/>
            </a:prstTxWarp>
          </a:bodyPr>
          <a:lstStyle>
            <a:lvl1pPr algn="l" defTabSz="914378">
              <a:defRPr sz="1200" b="0" baseline="-25000">
                <a:solidFill>
                  <a:schemeClr val="tx1"/>
                </a:solidFill>
              </a:defRPr>
            </a:lvl1pPr>
          </a:lstStyle>
          <a:p>
            <a:pPr>
              <a:defRPr/>
            </a:pPr>
            <a:endParaRPr lang="en-GB"/>
          </a:p>
        </p:txBody>
      </p:sp>
      <p:sp>
        <p:nvSpPr>
          <p:cNvPr id="14343" name="Rectangle 7"/>
          <p:cNvSpPr>
            <a:spLocks noGrp="1" noChangeArrowheads="1"/>
          </p:cNvSpPr>
          <p:nvPr>
            <p:ph type="sldNum" sz="quarter" idx="5"/>
          </p:nvPr>
        </p:nvSpPr>
        <p:spPr bwMode="auto">
          <a:xfrm>
            <a:off x="3851814" y="9429305"/>
            <a:ext cx="2945862" cy="497333"/>
          </a:xfrm>
          <a:prstGeom prst="rect">
            <a:avLst/>
          </a:prstGeom>
          <a:noFill/>
          <a:ln w="9525">
            <a:noFill/>
            <a:miter lim="800000"/>
            <a:headEnd/>
            <a:tailEnd/>
          </a:ln>
        </p:spPr>
        <p:txBody>
          <a:bodyPr vert="horz" wrap="square" lIns="91383" tIns="45691" rIns="91383" bIns="45691" numCol="1" anchor="b" anchorCtr="0" compatLnSpc="1">
            <a:prstTxWarp prst="textNoShape">
              <a:avLst/>
            </a:prstTxWarp>
          </a:bodyPr>
          <a:lstStyle>
            <a:lvl1pPr algn="r" defTabSz="914378">
              <a:defRPr sz="1200" b="0" baseline="-25000">
                <a:solidFill>
                  <a:schemeClr val="tx1"/>
                </a:solidFill>
              </a:defRPr>
            </a:lvl1pPr>
          </a:lstStyle>
          <a:p>
            <a:pPr>
              <a:defRPr/>
            </a:pPr>
            <a:fld id="{71BD6111-3AD9-4AD6-8E77-BAA3F93E6617}" type="slidenum">
              <a:rPr lang="en-US"/>
              <a:pPr>
                <a:defRPr/>
              </a:pPr>
              <a:t>‹#›</a:t>
            </a:fld>
            <a:endParaRPr lang="en-US"/>
          </a:p>
        </p:txBody>
      </p:sp>
    </p:spTree>
    <p:extLst>
      <p:ext uri="{BB962C8B-B14F-4D97-AF65-F5344CB8AC3E}">
        <p14:creationId xmlns:p14="http://schemas.microsoft.com/office/powerpoint/2010/main" val="7717896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b="1" dirty="0" smtClean="0"/>
              <a:t>Attendance</a:t>
            </a:r>
            <a:r>
              <a:rPr lang="en-GB" sz="2400" dirty="0" smtClean="0"/>
              <a:t> interventions</a:t>
            </a:r>
            <a:r>
              <a:rPr lang="en-GB" sz="2400" baseline="0" dirty="0" smtClean="0"/>
              <a:t> </a:t>
            </a:r>
            <a:r>
              <a:rPr lang="en-GB" sz="2400" baseline="0" dirty="0" smtClean="0">
                <a:sym typeface="Wingdings" panose="05000000000000000000" pitchFamily="2" charset="2"/>
              </a:rPr>
              <a:t> e.g. interventions on lateness in the morning such as breakfast club, or on overall attendance, such as regular meetings with a key member of staff to check up/discuss their attendance </a:t>
            </a:r>
          </a:p>
          <a:p>
            <a:r>
              <a:rPr lang="en-GB" sz="2400" b="1" baseline="0" dirty="0" smtClean="0">
                <a:sym typeface="Wingdings" panose="05000000000000000000" pitchFamily="2" charset="2"/>
              </a:rPr>
              <a:t>Academic</a:t>
            </a:r>
            <a:r>
              <a:rPr lang="en-GB" sz="2400" b="0" baseline="0" dirty="0" smtClean="0">
                <a:sym typeface="Wingdings" panose="05000000000000000000" pitchFamily="2" charset="2"/>
              </a:rPr>
              <a:t> interventions  e.g. phonics support (more primary, but could be lower end of KS3 too), or year 11 catch up sessions to help meet GCSE targets in English or maths</a:t>
            </a:r>
          </a:p>
          <a:p>
            <a:r>
              <a:rPr lang="en-GB" sz="2400" b="1" baseline="0" dirty="0" smtClean="0">
                <a:sym typeface="Wingdings" panose="05000000000000000000" pitchFamily="2" charset="2"/>
              </a:rPr>
              <a:t>Behavioural/Achievement/conduct</a:t>
            </a:r>
            <a:r>
              <a:rPr lang="en-GB" sz="2400" b="0" baseline="0" dirty="0" smtClean="0">
                <a:sym typeface="Wingdings" panose="05000000000000000000" pitchFamily="2" charset="2"/>
              </a:rPr>
              <a:t> interventions  e.g. time in inclusion unit, use of report cards, regular meetings with parents </a:t>
            </a:r>
          </a:p>
          <a:p>
            <a:r>
              <a:rPr lang="en-GB" sz="2400" b="1" baseline="0" dirty="0" smtClean="0">
                <a:sym typeface="Wingdings" panose="05000000000000000000" pitchFamily="2" charset="2"/>
              </a:rPr>
              <a:t>Pastoral</a:t>
            </a:r>
            <a:r>
              <a:rPr lang="en-GB" sz="2400" b="0" baseline="0" dirty="0" smtClean="0">
                <a:sym typeface="Wingdings" panose="05000000000000000000" pitchFamily="2" charset="2"/>
              </a:rPr>
              <a:t> interventions  e.g. mentoring, peer buddy system.  </a:t>
            </a:r>
          </a:p>
          <a:p>
            <a:endParaRPr lang="en-GB" sz="2400" b="0" baseline="0" dirty="0" smtClean="0">
              <a:sym typeface="Wingdings" panose="05000000000000000000" pitchFamily="2" charset="2"/>
            </a:endParaRPr>
          </a:p>
          <a:p>
            <a:r>
              <a:rPr lang="en-GB" sz="2400" b="0" baseline="0" dirty="0" smtClean="0">
                <a:sym typeface="Wingdings" panose="05000000000000000000" pitchFamily="2" charset="2"/>
              </a:rPr>
              <a:t>Not all interventions necessarily have to be timetabled, and many will target lots of different students, and be measured against lots of different things. </a:t>
            </a:r>
            <a:endParaRPr lang="en-GB" sz="2400" b="1"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2</a:t>
            </a:fld>
            <a:endParaRPr lang="en-US"/>
          </a:p>
        </p:txBody>
      </p:sp>
    </p:spTree>
    <p:extLst>
      <p:ext uri="{BB962C8B-B14F-4D97-AF65-F5344CB8AC3E}">
        <p14:creationId xmlns:p14="http://schemas.microsoft.com/office/powerpoint/2010/main" val="426315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smtClean="0"/>
              <a:t>Use this</a:t>
            </a:r>
            <a:r>
              <a:rPr lang="en-GB" sz="2400" baseline="0" dirty="0" smtClean="0"/>
              <a:t> report to understand exactly which Interventions are working best for your students in your school. </a:t>
            </a:r>
          </a:p>
          <a:p>
            <a:endParaRPr lang="en-GB" sz="2400" baseline="0" dirty="0" smtClean="0"/>
          </a:p>
          <a:p>
            <a:r>
              <a:rPr lang="en-GB" sz="2400" baseline="0" dirty="0" smtClean="0"/>
              <a:t>This can also be filtered by the same items that the School Intervention Report can be, such as pupils with certain attributes, by subject, by area, etc.  </a:t>
            </a:r>
            <a:endParaRPr lang="en-GB" sz="2400"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20</a:t>
            </a:fld>
            <a:endParaRPr lang="en-US"/>
          </a:p>
        </p:txBody>
      </p:sp>
    </p:spTree>
    <p:extLst>
      <p:ext uri="{BB962C8B-B14F-4D97-AF65-F5344CB8AC3E}">
        <p14:creationId xmlns:p14="http://schemas.microsoft.com/office/powerpoint/2010/main" val="250350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smtClean="0"/>
              <a:t>We’ve focussed our efforts on including the most</a:t>
            </a:r>
            <a:r>
              <a:rPr lang="en-GB" sz="2400" baseline="0" dirty="0" smtClean="0"/>
              <a:t> useful reporting that we possibly can, in order to help schools understand exactly which Interventions are working, and which are not. </a:t>
            </a:r>
            <a:endParaRPr lang="en-GB" sz="2400"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5</a:t>
            </a:fld>
            <a:endParaRPr lang="en-US"/>
          </a:p>
        </p:txBody>
      </p:sp>
    </p:spTree>
    <p:extLst>
      <p:ext uri="{BB962C8B-B14F-4D97-AF65-F5344CB8AC3E}">
        <p14:creationId xmlns:p14="http://schemas.microsoft.com/office/powerpoint/2010/main" val="1725832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Three key</a:t>
            </a:r>
            <a:r>
              <a:rPr lang="en-GB" baseline="0" dirty="0" smtClean="0"/>
              <a:t> areas:</a:t>
            </a:r>
          </a:p>
          <a:p>
            <a:r>
              <a:rPr lang="en-GB" b="1" baseline="0" dirty="0" smtClean="0"/>
              <a:t>Plan</a:t>
            </a:r>
            <a:r>
              <a:rPr lang="en-GB" b="0" baseline="0" dirty="0" smtClean="0"/>
              <a:t> allows you to set interventions up – will normally be accessed by deputy heads, SENCOs, etc. who have the rights to make a decision about what interventions students should have </a:t>
            </a:r>
          </a:p>
          <a:p>
            <a:r>
              <a:rPr lang="en-GB" b="1" baseline="0" dirty="0" smtClean="0"/>
              <a:t>Run</a:t>
            </a:r>
            <a:r>
              <a:rPr lang="en-GB" b="0" baseline="0" dirty="0" smtClean="0"/>
              <a:t> allows you to add details to students – will normally be accessed by teachers and teaching assistants (and data might be entered from here on behalf of an outside agent too)</a:t>
            </a:r>
          </a:p>
          <a:p>
            <a:r>
              <a:rPr lang="en-GB" b="1" baseline="0" dirty="0" smtClean="0"/>
              <a:t>Reporting </a:t>
            </a:r>
            <a:r>
              <a:rPr lang="en-GB" b="0" baseline="0" dirty="0" smtClean="0"/>
              <a:t>allows you to understand more about interventions happening in your school – can be accessed by anyone, but is especially important for anyone making a decision </a:t>
            </a:r>
            <a:endParaRPr lang="en-GB" b="1"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6</a:t>
            </a:fld>
            <a:endParaRPr lang="en-US"/>
          </a:p>
        </p:txBody>
      </p:sp>
    </p:spTree>
    <p:extLst>
      <p:ext uri="{BB962C8B-B14F-4D97-AF65-F5344CB8AC3E}">
        <p14:creationId xmlns:p14="http://schemas.microsoft.com/office/powerpoint/2010/main" val="366147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SIMS interventions is</a:t>
            </a:r>
            <a:r>
              <a:rPr lang="en-GB" baseline="0" dirty="0" smtClean="0"/>
              <a:t> divided up into three layers of data – </a:t>
            </a:r>
          </a:p>
          <a:p>
            <a:pPr marL="228600" indent="-228600">
              <a:buAutoNum type="arabicParenR"/>
            </a:pPr>
            <a:r>
              <a:rPr lang="en-GB" baseline="0" dirty="0" smtClean="0"/>
              <a:t>What the intervention is and what it’s about</a:t>
            </a:r>
          </a:p>
          <a:p>
            <a:pPr marL="228600" indent="-228600">
              <a:buAutoNum type="arabicParenR"/>
            </a:pPr>
            <a:r>
              <a:rPr lang="en-GB" baseline="0" dirty="0" smtClean="0"/>
              <a:t>Which students/pupils are on the intervention and at what time?</a:t>
            </a:r>
          </a:p>
          <a:p>
            <a:pPr marL="228600" indent="-228600">
              <a:buAutoNum type="arabicParenR"/>
            </a:pPr>
            <a:r>
              <a:rPr lang="en-GB" baseline="0" dirty="0" smtClean="0"/>
              <a:t>Extra detail about students </a:t>
            </a:r>
          </a:p>
          <a:p>
            <a:pPr marL="228600" indent="-228600">
              <a:buAutoNum type="arabicParenR"/>
            </a:pPr>
            <a:endParaRPr lang="en-GB" baseline="0" dirty="0" smtClean="0"/>
          </a:p>
          <a:p>
            <a:pPr marL="0" indent="0">
              <a:buNone/>
            </a:pPr>
            <a:r>
              <a:rPr lang="en-GB" baseline="0" dirty="0" smtClean="0"/>
              <a:t>PLUS – &amp; most importantly - the ability to report on all of these things in context of all the other SIMS data available</a:t>
            </a:r>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7</a:t>
            </a:fld>
            <a:endParaRPr lang="en-US"/>
          </a:p>
        </p:txBody>
      </p:sp>
    </p:spTree>
    <p:extLst>
      <p:ext uri="{BB962C8B-B14F-4D97-AF65-F5344CB8AC3E}">
        <p14:creationId xmlns:p14="http://schemas.microsoft.com/office/powerpoint/2010/main" val="2268655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smtClean="0"/>
              <a:t>Grouping the Interventions that are similar together in this way will make it easier to find interventions that</a:t>
            </a:r>
            <a:r>
              <a:rPr lang="en-GB" sz="2400" baseline="0" dirty="0" smtClean="0"/>
              <a:t> are similar, but will also help later on when you want to analyse them, as they will also be grouped in the analysis, as well as being able </a:t>
            </a:r>
            <a:r>
              <a:rPr lang="en-GB" sz="2400" baseline="0" smtClean="0"/>
              <a:t>to report </a:t>
            </a:r>
            <a:r>
              <a:rPr lang="en-GB" sz="2400" baseline="0" dirty="0" smtClean="0"/>
              <a:t>at intervention overview level, with all of them together.  </a:t>
            </a:r>
            <a:endParaRPr lang="en-GB" sz="2400"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10</a:t>
            </a:fld>
            <a:endParaRPr lang="en-US"/>
          </a:p>
        </p:txBody>
      </p:sp>
    </p:spTree>
    <p:extLst>
      <p:ext uri="{BB962C8B-B14F-4D97-AF65-F5344CB8AC3E}">
        <p14:creationId xmlns:p14="http://schemas.microsoft.com/office/powerpoint/2010/main" val="3196672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smtClean="0"/>
              <a:t>You</a:t>
            </a:r>
            <a:r>
              <a:rPr lang="en-GB" sz="2400" baseline="0" dirty="0" smtClean="0"/>
              <a:t> can assign as many adults as you want to an intervention.  This will help those people find the interventions that they are associated to when they’re running the intervention.  It also will help when you want to analyse interventions later on.  For example, if you have two interventions that are the same being run by different people and one is going much better than the other, then you could get each teach to share best practice to help improve the effectiveness of the intervention overall.  Assigning adults to individual students can also help with safeguarding, giving you a record of which adults have interacted with any given student.  </a:t>
            </a:r>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11</a:t>
            </a:fld>
            <a:endParaRPr lang="en-US"/>
          </a:p>
        </p:txBody>
      </p:sp>
    </p:spTree>
    <p:extLst>
      <p:ext uri="{BB962C8B-B14F-4D97-AF65-F5344CB8AC3E}">
        <p14:creationId xmlns:p14="http://schemas.microsoft.com/office/powerpoint/2010/main" val="715951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12</a:t>
            </a:fld>
            <a:endParaRPr lang="en-US"/>
          </a:p>
        </p:txBody>
      </p:sp>
    </p:spTree>
    <p:extLst>
      <p:ext uri="{BB962C8B-B14F-4D97-AF65-F5344CB8AC3E}">
        <p14:creationId xmlns:p14="http://schemas.microsoft.com/office/powerpoint/2010/main" val="2012465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Outcome</a:t>
            </a:r>
            <a:r>
              <a:rPr lang="en-GB" b="0" baseline="0" dirty="0" smtClean="0"/>
              <a:t> predefined options are: Exceeded, Achieved, Partially Achieved, Not Achieved, Not Applicable </a:t>
            </a:r>
          </a:p>
          <a:p>
            <a:r>
              <a:rPr lang="en-GB" b="1" baseline="0" dirty="0" smtClean="0"/>
              <a:t>Date of Outcome</a:t>
            </a:r>
            <a:r>
              <a:rPr lang="en-GB" b="0" baseline="0" dirty="0" smtClean="0"/>
              <a:t> defaults to today.  </a:t>
            </a:r>
            <a:endParaRPr lang="en-GB" b="1" dirty="0"/>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14</a:t>
            </a:fld>
            <a:endParaRPr lang="en-US"/>
          </a:p>
        </p:txBody>
      </p:sp>
    </p:spTree>
    <p:extLst>
      <p:ext uri="{BB962C8B-B14F-4D97-AF65-F5344CB8AC3E}">
        <p14:creationId xmlns:p14="http://schemas.microsoft.com/office/powerpoint/2010/main" val="1057356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smtClean="0"/>
              <a:t>It is also easy to filter by:</a:t>
            </a:r>
          </a:p>
          <a:p>
            <a:pPr marL="171450" indent="-171450">
              <a:buFont typeface="Arial" panose="020B0604020202020204" pitchFamily="34" charset="0"/>
              <a:buChar char="•"/>
            </a:pPr>
            <a:r>
              <a:rPr lang="en-GB" sz="2400" dirty="0" smtClean="0"/>
              <a:t>date,</a:t>
            </a:r>
            <a:r>
              <a:rPr lang="en-GB" sz="2400" baseline="0" dirty="0" smtClean="0"/>
              <a:t> </a:t>
            </a:r>
          </a:p>
          <a:p>
            <a:pPr marL="171450" indent="-171450">
              <a:buFont typeface="Arial" panose="020B0604020202020204" pitchFamily="34" charset="0"/>
              <a:buChar char="•"/>
            </a:pPr>
            <a:r>
              <a:rPr lang="en-GB" sz="2400" baseline="0" dirty="0" smtClean="0"/>
              <a:t>subject, </a:t>
            </a:r>
          </a:p>
          <a:p>
            <a:pPr marL="171450" indent="-171450">
              <a:buFont typeface="Arial" panose="020B0604020202020204" pitchFamily="34" charset="0"/>
              <a:buChar char="•"/>
            </a:pPr>
            <a:r>
              <a:rPr lang="en-GB" sz="2400" baseline="0" dirty="0" smtClean="0"/>
              <a:t>area (academic, behaviour, achievement, attendance and other)</a:t>
            </a:r>
          </a:p>
          <a:p>
            <a:pPr marL="171450" indent="-171450">
              <a:buFont typeface="Arial" panose="020B0604020202020204" pitchFamily="34" charset="0"/>
              <a:buChar char="•"/>
            </a:pPr>
            <a:r>
              <a:rPr lang="en-GB" sz="2400" baseline="0" dirty="0" smtClean="0"/>
              <a:t>Student membership – e.g. just look at your students with pupil premium, or just look at your students with </a:t>
            </a:r>
          </a:p>
        </p:txBody>
      </p:sp>
      <p:sp>
        <p:nvSpPr>
          <p:cNvPr id="4" name="Slide Number Placeholder 3"/>
          <p:cNvSpPr>
            <a:spLocks noGrp="1"/>
          </p:cNvSpPr>
          <p:nvPr>
            <p:ph type="sldNum" sz="quarter" idx="10"/>
          </p:nvPr>
        </p:nvSpPr>
        <p:spPr/>
        <p:txBody>
          <a:bodyPr/>
          <a:lstStyle/>
          <a:p>
            <a:pPr>
              <a:defRPr/>
            </a:pPr>
            <a:fld id="{71BD6111-3AD9-4AD6-8E77-BAA3F93E6617}" type="slidenum">
              <a:rPr lang="en-US" smtClean="0"/>
              <a:pPr>
                <a:defRPr/>
              </a:pPr>
              <a:t>19</a:t>
            </a:fld>
            <a:endParaRPr lang="en-US"/>
          </a:p>
        </p:txBody>
      </p:sp>
    </p:spTree>
    <p:extLst>
      <p:ext uri="{BB962C8B-B14F-4D97-AF65-F5344CB8AC3E}">
        <p14:creationId xmlns:p14="http://schemas.microsoft.com/office/powerpoint/2010/main" val="1477311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38597" name="Rectangle 5"/>
          <p:cNvSpPr>
            <a:spLocks noGrp="1" noChangeArrowheads="1"/>
          </p:cNvSpPr>
          <p:nvPr>
            <p:ph type="subTitle" idx="1" hasCustomPrompt="1"/>
          </p:nvPr>
        </p:nvSpPr>
        <p:spPr>
          <a:xfrm>
            <a:off x="1259632" y="6021288"/>
            <a:ext cx="6192688" cy="348371"/>
          </a:xfrm>
          <a:prstGeom prst="rect">
            <a:avLst/>
          </a:prstGeom>
        </p:spPr>
        <p:txBody>
          <a:bodyPr wrap="none" lIns="0" tIns="0" rIns="0" bIns="0" anchor="b" anchorCtr="0">
            <a:noAutofit/>
          </a:bodyPr>
          <a:lstStyle>
            <a:lvl1pPr marL="0" indent="0">
              <a:buFont typeface="Wingdings" pitchFamily="2" charset="2"/>
              <a:buNone/>
              <a:defRPr sz="2400" b="0">
                <a:solidFill>
                  <a:schemeClr val="accent4"/>
                </a:solidFill>
              </a:defRPr>
            </a:lvl1pPr>
          </a:lstStyle>
          <a:p>
            <a:r>
              <a:rPr lang="en-GB" dirty="0" smtClean="0"/>
              <a:t>Presenter’s name</a:t>
            </a:r>
            <a:endParaRPr lang="en-GB" dirty="0"/>
          </a:p>
        </p:txBody>
      </p:sp>
      <p:sp>
        <p:nvSpPr>
          <p:cNvPr id="22" name="Title 21"/>
          <p:cNvSpPr>
            <a:spLocks noGrp="1"/>
          </p:cNvSpPr>
          <p:nvPr>
            <p:ph type="title" hasCustomPrompt="1"/>
          </p:nvPr>
        </p:nvSpPr>
        <p:spPr>
          <a:xfrm>
            <a:off x="323528" y="5301208"/>
            <a:ext cx="7128792" cy="566936"/>
          </a:xfrm>
          <a:prstGeom prst="rect">
            <a:avLst/>
          </a:prstGeom>
        </p:spPr>
        <p:txBody>
          <a:bodyPr wrap="square" lIns="0" tIns="0" rIns="0" bIns="0"/>
          <a:lstStyle>
            <a:lvl1pPr>
              <a:defRPr sz="3200" b="0" baseline="0">
                <a:solidFill>
                  <a:schemeClr val="accent4"/>
                </a:solidFill>
              </a:defRPr>
            </a:lvl1pPr>
          </a:lstStyle>
          <a:p>
            <a:r>
              <a:rPr lang="en-US" dirty="0" smtClean="0"/>
              <a:t>Presentation title</a:t>
            </a:r>
            <a:endParaRPr lang="en-US" dirty="0"/>
          </a:p>
        </p:txBody>
      </p:sp>
    </p:spTree>
    <p:extLst>
      <p:ext uri="{BB962C8B-B14F-4D97-AF65-F5344CB8AC3E}">
        <p14:creationId xmlns:p14="http://schemas.microsoft.com/office/powerpoint/2010/main" val="40220247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lain tex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dirty="0" smtClean="0"/>
              <a:t>Click to edit Master title style</a:t>
            </a:r>
            <a:endParaRPr lang="en-US" dirty="0"/>
          </a:p>
        </p:txBody>
      </p:sp>
      <p:sp>
        <p:nvSpPr>
          <p:cNvPr id="3" name="Text Placeholder 3"/>
          <p:cNvSpPr>
            <a:spLocks noGrp="1"/>
          </p:cNvSpPr>
          <p:nvPr>
            <p:ph type="body" sz="quarter" idx="10"/>
          </p:nvPr>
        </p:nvSpPr>
        <p:spPr>
          <a:xfrm>
            <a:off x="467544" y="1556792"/>
            <a:ext cx="8208144" cy="4320481"/>
          </a:xfrm>
          <a:prstGeom prst="rect">
            <a:avLst/>
          </a:prstGeom>
        </p:spPr>
        <p:txBody>
          <a:bodyPr>
            <a:normAutofit/>
          </a:bodyPr>
          <a:lstStyle>
            <a:lvl1pPr marL="0" indent="0">
              <a:buFontTx/>
              <a:buNone/>
              <a:defRPr sz="240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400"/>
            </a:lvl3pPr>
            <a:lvl4pPr marL="1714500" indent="-342900">
              <a:buFont typeface="Arial" panose="020B0604020202020204" pitchFamily="34" charset="0"/>
              <a:buChar char="•"/>
              <a:defRPr sz="2400"/>
            </a:lvl4pPr>
            <a:lvl5pPr marL="2171700" indent="-342900">
              <a:buFont typeface="Arial" panose="020B0604020202020204" pitchFamily="34" charset="0"/>
              <a:buChar char="•"/>
              <a:defRPr sz="2400"/>
            </a:lvl5pPr>
            <a:lvl6pPr marL="2628900" indent="-342900">
              <a:buFont typeface="Wingdings" panose="05000000000000000000" pitchFamily="2" charset="2"/>
              <a:buChar char="§"/>
              <a:defRPr/>
            </a:lvl6pPr>
            <a:lvl7pPr marL="3086100" indent="-342900">
              <a:buFont typeface="Wingdings" panose="05000000000000000000" pitchFamily="2" charset="2"/>
              <a:buChar char="§"/>
              <a:defRPr/>
            </a:lvl7pPr>
            <a:lvl8pPr marL="3543300" indent="-342900">
              <a:buFont typeface="Wingdings" panose="05000000000000000000" pitchFamily="2" charset="2"/>
              <a:buChar char="§"/>
              <a:defRPr/>
            </a:lvl8pPr>
            <a:lvl9pPr marL="4000500" indent="-342900">
              <a:buFont typeface="Wingdings" panose="05000000000000000000" pitchFamily="2" charset="2"/>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2374266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tex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67544" y="1556792"/>
            <a:ext cx="8208144" cy="4320481"/>
          </a:xfrm>
          <a:prstGeom prst="rect">
            <a:avLst/>
          </a:prstGeom>
        </p:spPr>
        <p:txBody>
          <a:bodyPr>
            <a:normAutofit/>
          </a:bodyPr>
          <a:lstStyle>
            <a:lvl1pPr marL="342900" indent="-342900">
              <a:buFont typeface="Arial" panose="020B0604020202020204" pitchFamily="34" charset="0"/>
              <a:buChar char="•"/>
              <a:defRPr sz="240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sz="2400"/>
            </a:lvl3pPr>
            <a:lvl4pPr marL="1714500" indent="-342900">
              <a:buFont typeface="Arial" panose="020B0604020202020204" pitchFamily="34" charset="0"/>
              <a:buChar char="•"/>
              <a:defRPr sz="2400"/>
            </a:lvl4pPr>
            <a:lvl5pPr marL="2171700" indent="-342900">
              <a:buFont typeface="Arial" panose="020B0604020202020204" pitchFamily="34" charset="0"/>
              <a:buChar char="•"/>
              <a:defRPr sz="2400"/>
            </a:lvl5pPr>
            <a:lvl6pPr marL="2628900" indent="-342900">
              <a:buFont typeface="Wingdings" panose="05000000000000000000" pitchFamily="2" charset="2"/>
              <a:buChar char="§"/>
              <a:defRPr baseline="0"/>
            </a:lvl6pPr>
            <a:lvl7pPr marL="3086100" indent="-342900">
              <a:buFont typeface="Wingdings" panose="05000000000000000000" pitchFamily="2" charset="2"/>
              <a:buChar char="§"/>
              <a:defRPr baseline="0"/>
            </a:lvl7pPr>
            <a:lvl8pPr marL="3543300" indent="-342900">
              <a:buFont typeface="Wingdings" panose="05000000000000000000" pitchFamily="2" charset="2"/>
              <a:buChar char="§"/>
              <a:defRPr/>
            </a:lvl8pPr>
            <a:lvl9pPr marL="4000500" indent="-342900">
              <a:buFont typeface="Wingdings" panose="05000000000000000000" pitchFamily="2" charset="2"/>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5167790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cree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6610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6838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2809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lete Blank">
    <p:spTree>
      <p:nvGrpSpPr>
        <p:cNvPr id="1" name=""/>
        <p:cNvGrpSpPr/>
        <p:nvPr/>
      </p:nvGrpSpPr>
      <p:grpSpPr>
        <a:xfrm>
          <a:off x="0" y="0"/>
          <a:ext cx="0" cy="0"/>
          <a:chOff x="0" y="0"/>
          <a:chExt cx="0" cy="0"/>
        </a:xfrm>
      </p:grpSpPr>
      <p:sp>
        <p:nvSpPr>
          <p:cNvPr id="3" name="Rectangle 2"/>
          <p:cNvSpPr/>
          <p:nvPr userDrawn="1"/>
        </p:nvSpPr>
        <p:spPr>
          <a:xfrm>
            <a:off x="0" y="5445224"/>
            <a:ext cx="9144000" cy="1412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273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lete Blank">
    <p:spTree>
      <p:nvGrpSpPr>
        <p:cNvPr id="1" name=""/>
        <p:cNvGrpSpPr/>
        <p:nvPr/>
      </p:nvGrpSpPr>
      <p:grpSpPr>
        <a:xfrm>
          <a:off x="0" y="0"/>
          <a:ext cx="0" cy="0"/>
          <a:chOff x="0" y="0"/>
          <a:chExt cx="0" cy="0"/>
        </a:xfrm>
      </p:grpSpPr>
      <p:sp>
        <p:nvSpPr>
          <p:cNvPr id="3" name="Rectangle 2"/>
          <p:cNvSpPr/>
          <p:nvPr userDrawn="1"/>
        </p:nvSpPr>
        <p:spPr>
          <a:xfrm>
            <a:off x="0" y="5445224"/>
            <a:ext cx="9144000" cy="1412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49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1"/>
            <a:ext cx="2133600" cy="366183"/>
          </a:xfrm>
          <a:prstGeom prst="rect">
            <a:avLst/>
          </a:prstGeom>
        </p:spPr>
        <p:txBody>
          <a:bodyPr/>
          <a:lstStyle/>
          <a:p>
            <a:fld id="{377F4947-593F-5241-979F-40106549B00F}" type="datetimeFigureOut">
              <a:rPr lang="en-US" smtClean="0"/>
              <a:t>9/27/2016</a:t>
            </a:fld>
            <a:endParaRPr lang="en-US"/>
          </a:p>
        </p:txBody>
      </p:sp>
      <p:sp>
        <p:nvSpPr>
          <p:cNvPr id="5" name="Footer Placeholder 4"/>
          <p:cNvSpPr>
            <a:spLocks noGrp="1"/>
          </p:cNvSpPr>
          <p:nvPr>
            <p:ph type="ftr" sz="quarter" idx="11"/>
          </p:nvPr>
        </p:nvSpPr>
        <p:spPr>
          <a:xfrm>
            <a:off x="3124200" y="6356351"/>
            <a:ext cx="2895600" cy="366183"/>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6183"/>
          </a:xfrm>
          <a:prstGeom prst="rect">
            <a:avLst/>
          </a:prstGeom>
        </p:spPr>
        <p:txBody>
          <a:bodyPr/>
          <a:lstStyle/>
          <a:p>
            <a:fld id="{20EB6358-93A0-014C-A009-B46C260DD079}" type="slidenum">
              <a:rPr lang="en-US" smtClean="0"/>
              <a:t>‹#›</a:t>
            </a:fld>
            <a:endParaRPr lang="en-US"/>
          </a:p>
        </p:txBody>
      </p:sp>
    </p:spTree>
    <p:extLst>
      <p:ext uri="{BB962C8B-B14F-4D97-AF65-F5344CB8AC3E}">
        <p14:creationId xmlns:p14="http://schemas.microsoft.com/office/powerpoint/2010/main" val="2489801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Text Placeholder 1"/>
          <p:cNvSpPr>
            <a:spLocks noGrp="1"/>
          </p:cNvSpPr>
          <p:nvPr>
            <p:ph type="body" idx="1"/>
          </p:nvPr>
        </p:nvSpPr>
        <p:spPr>
          <a:xfrm>
            <a:off x="457200" y="1600201"/>
            <a:ext cx="8229600" cy="44210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5" name="Picture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67544" y="6339988"/>
            <a:ext cx="1438656" cy="298704"/>
          </a:xfrm>
          <a:prstGeom prst="rect">
            <a:avLst/>
          </a:prstGeom>
        </p:spPr>
      </p:pic>
      <p:cxnSp>
        <p:nvCxnSpPr>
          <p:cNvPr id="7" name="Straight Connector 6"/>
          <p:cNvCxnSpPr/>
          <p:nvPr userDrawn="1"/>
        </p:nvCxnSpPr>
        <p:spPr>
          <a:xfrm>
            <a:off x="467544" y="6093296"/>
            <a:ext cx="820891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596336" y="6236125"/>
            <a:ext cx="1080120" cy="506430"/>
          </a:xfrm>
          <a:prstGeom prst="rect">
            <a:avLst/>
          </a:prstGeom>
        </p:spPr>
      </p:pic>
    </p:spTree>
    <p:extLst>
      <p:ext uri="{BB962C8B-B14F-4D97-AF65-F5344CB8AC3E}">
        <p14:creationId xmlns:p14="http://schemas.microsoft.com/office/powerpoint/2010/main" val="4181589520"/>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9" r:id="rId3"/>
    <p:sldLayoutId id="2147484043" r:id="rId4"/>
    <p:sldLayoutId id="2147484042" r:id="rId5"/>
    <p:sldLayoutId id="2147484044" r:id="rId6"/>
    <p:sldLayoutId id="2147484045" r:id="rId7"/>
    <p:sldLayoutId id="2147484046" r:id="rId8"/>
    <p:sldLayoutId id="2147484047" r:id="rId9"/>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accent4"/>
          </a:solidFill>
          <a:latin typeface="+mj-lt"/>
          <a:ea typeface="+mj-ea"/>
          <a:cs typeface="+mj-cs"/>
        </a:defRPr>
      </a:lvl1pPr>
    </p:titleStyle>
    <p:bodyStyle>
      <a:lvl1pPr marL="0" indent="0" algn="l" defTabSz="914400" rtl="0" eaLnBrk="1" latinLnBrk="0" hangingPunct="1">
        <a:spcBef>
          <a:spcPct val="20000"/>
        </a:spcBef>
        <a:buFontTx/>
        <a:buNone/>
        <a:defRPr sz="2400" kern="1200" baseline="0">
          <a:solidFill>
            <a:schemeClr val="tx1">
              <a:lumMod val="50000"/>
            </a:schemeClr>
          </a:solidFill>
          <a:latin typeface="+mn-lt"/>
          <a:ea typeface="+mn-ea"/>
          <a:cs typeface="+mn-cs"/>
        </a:defRPr>
      </a:lvl1pPr>
      <a:lvl2pPr marL="800100" indent="-342900" algn="l" defTabSz="914400" rtl="0" eaLnBrk="1" latinLnBrk="0" hangingPunct="1">
        <a:spcBef>
          <a:spcPct val="20000"/>
        </a:spcBef>
        <a:buFont typeface="Arial" panose="020B0604020202020204" pitchFamily="34" charset="0"/>
        <a:buChar char="•"/>
        <a:defRPr sz="2400" kern="1200" baseline="0">
          <a:solidFill>
            <a:schemeClr val="tx1">
              <a:lumMod val="50000"/>
            </a:schemeClr>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mn-cs"/>
        </a:defRPr>
      </a:lvl5pPr>
      <a:lvl6pPr marL="2628900" indent="-342900" algn="l" defTabSz="914400" rtl="0" eaLnBrk="1" latinLnBrk="0" hangingPunct="1">
        <a:spcBef>
          <a:spcPct val="20000"/>
        </a:spcBef>
        <a:buFont typeface="Wingdings" panose="05000000000000000000" pitchFamily="2" charset="2"/>
        <a:buChar char="§"/>
        <a:defRPr sz="2000" kern="1200">
          <a:solidFill>
            <a:schemeClr val="tx1">
              <a:lumMod val="50000"/>
            </a:schemeClr>
          </a:solidFill>
          <a:latin typeface="+mn-lt"/>
          <a:ea typeface="+mn-ea"/>
          <a:cs typeface="+mn-cs"/>
        </a:defRPr>
      </a:lvl6pPr>
      <a:lvl7pPr marL="3086100" indent="-342900" algn="l" defTabSz="914400" rtl="0" eaLnBrk="1" latinLnBrk="0" hangingPunct="1">
        <a:spcBef>
          <a:spcPct val="20000"/>
        </a:spcBef>
        <a:buFont typeface="Wingdings" panose="05000000000000000000" pitchFamily="2" charset="2"/>
        <a:buChar char="§"/>
        <a:defRPr sz="2000" kern="1200">
          <a:solidFill>
            <a:schemeClr val="tx1">
              <a:lumMod val="50000"/>
            </a:schemeClr>
          </a:solidFill>
          <a:latin typeface="+mn-lt"/>
          <a:ea typeface="+mn-ea"/>
          <a:cs typeface="+mn-cs"/>
        </a:defRPr>
      </a:lvl7pPr>
      <a:lvl8pPr marL="3543300" indent="-342900" algn="l" defTabSz="914400" rtl="0" eaLnBrk="1" latinLnBrk="0" hangingPunct="1">
        <a:spcBef>
          <a:spcPct val="20000"/>
        </a:spcBef>
        <a:buFont typeface="Wingdings" panose="05000000000000000000" pitchFamily="2" charset="2"/>
        <a:buChar char="§"/>
        <a:defRPr sz="2000" kern="1200">
          <a:solidFill>
            <a:schemeClr val="tx1">
              <a:lumMod val="50000"/>
            </a:schemeClr>
          </a:solidFill>
          <a:latin typeface="+mn-lt"/>
          <a:ea typeface="+mn-ea"/>
          <a:cs typeface="+mn-cs"/>
        </a:defRPr>
      </a:lvl8pPr>
      <a:lvl9pPr marL="4000500" indent="-342900" algn="l" defTabSz="914400" rtl="0" eaLnBrk="1" latinLnBrk="0" hangingPunct="1">
        <a:spcBef>
          <a:spcPct val="20000"/>
        </a:spcBef>
        <a:buFont typeface="Wingdings" panose="05000000000000000000" pitchFamily="2" charset="2"/>
        <a:buChar char="§"/>
        <a:defRPr sz="2000" kern="1200" baseline="0">
          <a:solidFill>
            <a:schemeClr val="tx1">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emf"/><Relationship Id="rId7" Type="http://schemas.openxmlformats.org/officeDocument/2006/relationships/image" Target="../media/image32.pn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emf"/></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W0dOZpaLOAhXCF5oKHSepBQEQjRwIBw&amp;url=http://www.bestatselling.com/3-questions-to-sell-a-new-product/&amp;bvm=bv.128617741,d.bGs&amp;psig=AFQjCNENDLnseZeYHLmP1oTHvC_xOLgGfw&amp;ust=1470212136799686" TargetMode="External"/><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934213" y="6165304"/>
            <a:ext cx="5886259" cy="348371"/>
          </a:xfrm>
        </p:spPr>
        <p:txBody>
          <a:bodyPr/>
          <a:lstStyle/>
          <a:p>
            <a:r>
              <a:rPr lang="en-US" dirty="0" smtClean="0"/>
              <a:t>Capita SIMS</a:t>
            </a:r>
            <a:endParaRPr lang="en-US" dirty="0"/>
          </a:p>
        </p:txBody>
      </p:sp>
      <p:sp>
        <p:nvSpPr>
          <p:cNvPr id="4" name="Title 3"/>
          <p:cNvSpPr>
            <a:spLocks noGrp="1"/>
          </p:cNvSpPr>
          <p:nvPr>
            <p:ph type="title"/>
          </p:nvPr>
        </p:nvSpPr>
        <p:spPr>
          <a:xfrm>
            <a:off x="2915816" y="5517232"/>
            <a:ext cx="5904656" cy="566936"/>
          </a:xfrm>
        </p:spPr>
        <p:txBody>
          <a:bodyPr/>
          <a:lstStyle/>
          <a:p>
            <a:r>
              <a:rPr lang="en-US" dirty="0" smtClean="0"/>
              <a:t>Interventions</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334000"/>
          </a:xfrm>
          <a:prstGeom prst="rect">
            <a:avLst/>
          </a:prstGeom>
        </p:spPr>
      </p:pic>
      <p:pic>
        <p:nvPicPr>
          <p:cNvPr id="3" name="Picture 2" descr="SIMS-CORPORATE-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5589240"/>
            <a:ext cx="2023028" cy="941116"/>
          </a:xfrm>
          <a:prstGeom prst="rect">
            <a:avLst/>
          </a:prstGeom>
        </p:spPr>
      </p:pic>
    </p:spTree>
    <p:extLst>
      <p:ext uri="{BB962C8B-B14F-4D97-AF65-F5344CB8AC3E}">
        <p14:creationId xmlns:p14="http://schemas.microsoft.com/office/powerpoint/2010/main" val="745757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 Intervention</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2256259"/>
            <a:ext cx="7658100"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1520" y="1375876"/>
            <a:ext cx="1800200" cy="646331"/>
          </a:xfrm>
          <a:prstGeom prst="rect">
            <a:avLst/>
          </a:prstGeom>
          <a:solidFill>
            <a:schemeClr val="tx2">
              <a:lumMod val="20000"/>
              <a:lumOff val="80000"/>
            </a:schemeClr>
          </a:solidFill>
          <a:ln w="19050">
            <a:solidFill>
              <a:schemeClr val="tx2">
                <a:lumMod val="40000"/>
                <a:lumOff val="60000"/>
              </a:schemeClr>
            </a:solidFill>
          </a:ln>
        </p:spPr>
        <p:txBody>
          <a:bodyPr wrap="square" rtlCol="0">
            <a:spAutoFit/>
          </a:bodyPr>
          <a:lstStyle/>
          <a:p>
            <a:r>
              <a:rPr lang="en-GB" sz="1200" dirty="0" smtClean="0">
                <a:solidFill>
                  <a:schemeClr val="tx1">
                    <a:lumMod val="50000"/>
                  </a:schemeClr>
                </a:solidFill>
              </a:rPr>
              <a:t>Enter this information once – use as many times as you want</a:t>
            </a:r>
            <a:endParaRPr lang="en-GB" sz="1200" dirty="0">
              <a:solidFill>
                <a:schemeClr val="tx1">
                  <a:lumMod val="50000"/>
                </a:schemeClr>
              </a:solidFill>
            </a:endParaRPr>
          </a:p>
        </p:txBody>
      </p:sp>
      <p:sp>
        <p:nvSpPr>
          <p:cNvPr id="6" name="TextBox 5"/>
          <p:cNvSpPr txBox="1"/>
          <p:nvPr/>
        </p:nvSpPr>
        <p:spPr>
          <a:xfrm>
            <a:off x="108012" y="4725144"/>
            <a:ext cx="1295636" cy="1200329"/>
          </a:xfrm>
          <a:prstGeom prst="rect">
            <a:avLst/>
          </a:prstGeom>
          <a:solidFill>
            <a:schemeClr val="tx2">
              <a:lumMod val="20000"/>
              <a:lumOff val="80000"/>
            </a:schemeClr>
          </a:solidFill>
          <a:ln w="19050">
            <a:solidFill>
              <a:schemeClr val="tx2">
                <a:lumMod val="40000"/>
                <a:lumOff val="60000"/>
              </a:schemeClr>
            </a:solidFill>
          </a:ln>
        </p:spPr>
        <p:txBody>
          <a:bodyPr wrap="square" rtlCol="0">
            <a:spAutoFit/>
          </a:bodyPr>
          <a:lstStyle/>
          <a:p>
            <a:r>
              <a:rPr lang="en-GB" sz="1200" dirty="0" smtClean="0">
                <a:solidFill>
                  <a:schemeClr val="tx1">
                    <a:lumMod val="50000"/>
                  </a:schemeClr>
                </a:solidFill>
              </a:rPr>
              <a:t>Group multiple interventions of the same type together – easier to find later</a:t>
            </a:r>
            <a:endParaRPr lang="en-GB" sz="1200" dirty="0">
              <a:solidFill>
                <a:schemeClr val="tx1">
                  <a:lumMod val="50000"/>
                </a:schemeClr>
              </a:solidFill>
            </a:endParaRPr>
          </a:p>
        </p:txBody>
      </p:sp>
      <p:sp>
        <p:nvSpPr>
          <p:cNvPr id="7" name="TextBox 6"/>
          <p:cNvSpPr txBox="1"/>
          <p:nvPr/>
        </p:nvSpPr>
        <p:spPr>
          <a:xfrm>
            <a:off x="7020272" y="1375876"/>
            <a:ext cx="1405558" cy="646331"/>
          </a:xfrm>
          <a:prstGeom prst="rect">
            <a:avLst/>
          </a:prstGeom>
          <a:solidFill>
            <a:schemeClr val="tx2">
              <a:lumMod val="20000"/>
              <a:lumOff val="80000"/>
            </a:schemeClr>
          </a:solidFill>
          <a:ln w="19050">
            <a:solidFill>
              <a:schemeClr val="tx2">
                <a:lumMod val="40000"/>
                <a:lumOff val="60000"/>
              </a:schemeClr>
            </a:solidFill>
          </a:ln>
        </p:spPr>
        <p:txBody>
          <a:bodyPr wrap="square" rtlCol="0">
            <a:spAutoFit/>
          </a:bodyPr>
          <a:lstStyle/>
          <a:p>
            <a:r>
              <a:rPr lang="en-GB" sz="1200" dirty="0" smtClean="0">
                <a:solidFill>
                  <a:schemeClr val="tx1">
                    <a:lumMod val="50000"/>
                  </a:schemeClr>
                </a:solidFill>
              </a:rPr>
              <a:t>Customise your Intervention names</a:t>
            </a:r>
            <a:endParaRPr lang="en-GB" sz="1200" dirty="0">
              <a:solidFill>
                <a:schemeClr val="tx1">
                  <a:lumMod val="50000"/>
                </a:schemeClr>
              </a:solidFill>
            </a:endParaRPr>
          </a:p>
        </p:txBody>
      </p:sp>
      <p:sp>
        <p:nvSpPr>
          <p:cNvPr id="8" name="TextBox 7"/>
          <p:cNvSpPr txBox="1"/>
          <p:nvPr/>
        </p:nvSpPr>
        <p:spPr>
          <a:xfrm>
            <a:off x="2339752" y="1375876"/>
            <a:ext cx="1854206" cy="646331"/>
          </a:xfrm>
          <a:prstGeom prst="rect">
            <a:avLst/>
          </a:prstGeom>
          <a:solidFill>
            <a:schemeClr val="tx2">
              <a:lumMod val="20000"/>
              <a:lumOff val="80000"/>
            </a:schemeClr>
          </a:solidFill>
          <a:ln w="19050">
            <a:solidFill>
              <a:schemeClr val="tx2">
                <a:lumMod val="40000"/>
                <a:lumOff val="60000"/>
              </a:schemeClr>
            </a:solidFill>
          </a:ln>
        </p:spPr>
        <p:txBody>
          <a:bodyPr wrap="square" rtlCol="0">
            <a:spAutoFit/>
          </a:bodyPr>
          <a:lstStyle/>
          <a:p>
            <a:r>
              <a:rPr lang="en-GB" sz="1200" dirty="0" smtClean="0">
                <a:solidFill>
                  <a:schemeClr val="tx1">
                    <a:lumMod val="50000"/>
                  </a:schemeClr>
                </a:solidFill>
              </a:rPr>
              <a:t>Help find the right Interventions for the right analysis later on</a:t>
            </a:r>
            <a:endParaRPr lang="en-GB" sz="1200" dirty="0">
              <a:solidFill>
                <a:schemeClr val="tx1">
                  <a:lumMod val="50000"/>
                </a:schemeClr>
              </a:solidFill>
            </a:endParaRPr>
          </a:p>
        </p:txBody>
      </p:sp>
      <p:sp>
        <p:nvSpPr>
          <p:cNvPr id="9" name="TextBox 8"/>
          <p:cNvSpPr txBox="1"/>
          <p:nvPr/>
        </p:nvSpPr>
        <p:spPr>
          <a:xfrm>
            <a:off x="4578908" y="1375875"/>
            <a:ext cx="1990080" cy="646331"/>
          </a:xfrm>
          <a:prstGeom prst="rect">
            <a:avLst/>
          </a:prstGeom>
          <a:solidFill>
            <a:schemeClr val="tx2">
              <a:lumMod val="20000"/>
              <a:lumOff val="80000"/>
            </a:schemeClr>
          </a:solidFill>
          <a:ln w="19050">
            <a:solidFill>
              <a:schemeClr val="tx2">
                <a:lumMod val="40000"/>
                <a:lumOff val="60000"/>
              </a:schemeClr>
            </a:solidFill>
          </a:ln>
        </p:spPr>
        <p:txBody>
          <a:bodyPr wrap="square" rtlCol="0">
            <a:spAutoFit/>
          </a:bodyPr>
          <a:lstStyle/>
          <a:p>
            <a:r>
              <a:rPr lang="en-GB" sz="1200" dirty="0" smtClean="0">
                <a:solidFill>
                  <a:schemeClr val="tx1">
                    <a:lumMod val="50000"/>
                  </a:schemeClr>
                </a:solidFill>
              </a:rPr>
              <a:t>Help </a:t>
            </a:r>
            <a:r>
              <a:rPr lang="en-GB" sz="1200" dirty="0" err="1" smtClean="0">
                <a:solidFill>
                  <a:schemeClr val="tx1">
                    <a:lumMod val="50000"/>
                  </a:schemeClr>
                </a:solidFill>
              </a:rPr>
              <a:t>HoDs</a:t>
            </a:r>
            <a:r>
              <a:rPr lang="en-GB" sz="1200" dirty="0" smtClean="0">
                <a:solidFill>
                  <a:schemeClr val="tx1">
                    <a:lumMod val="50000"/>
                  </a:schemeClr>
                </a:solidFill>
              </a:rPr>
              <a:t> find Interventions related to their department</a:t>
            </a:r>
            <a:endParaRPr lang="en-GB" sz="1200" dirty="0">
              <a:solidFill>
                <a:schemeClr val="tx1">
                  <a:lumMod val="50000"/>
                </a:schemeClr>
              </a:solidFill>
            </a:endParaRPr>
          </a:p>
        </p:txBody>
      </p:sp>
      <p:sp>
        <p:nvSpPr>
          <p:cNvPr id="10" name="TextBox 9"/>
          <p:cNvSpPr txBox="1"/>
          <p:nvPr/>
        </p:nvSpPr>
        <p:spPr>
          <a:xfrm>
            <a:off x="2915816" y="5117092"/>
            <a:ext cx="1944216" cy="646331"/>
          </a:xfrm>
          <a:prstGeom prst="rect">
            <a:avLst/>
          </a:prstGeom>
          <a:solidFill>
            <a:schemeClr val="tx2">
              <a:lumMod val="20000"/>
              <a:lumOff val="80000"/>
            </a:schemeClr>
          </a:solidFill>
          <a:ln w="19050">
            <a:solidFill>
              <a:schemeClr val="tx2">
                <a:lumMod val="40000"/>
                <a:lumOff val="60000"/>
              </a:schemeClr>
            </a:solidFill>
          </a:ln>
        </p:spPr>
        <p:txBody>
          <a:bodyPr wrap="square" rtlCol="0">
            <a:spAutoFit/>
          </a:bodyPr>
          <a:lstStyle/>
          <a:p>
            <a:r>
              <a:rPr lang="en-GB" sz="1200" dirty="0" smtClean="0">
                <a:solidFill>
                  <a:schemeClr val="tx1">
                    <a:lumMod val="50000"/>
                  </a:schemeClr>
                </a:solidFill>
              </a:rPr>
              <a:t>Add in the dates of Interventions and when they are running</a:t>
            </a:r>
            <a:endParaRPr lang="en-GB" sz="1200" dirty="0">
              <a:solidFill>
                <a:schemeClr val="tx1">
                  <a:lumMod val="50000"/>
                </a:schemeClr>
              </a:solidFill>
            </a:endParaRPr>
          </a:p>
        </p:txBody>
      </p:sp>
      <p:cxnSp>
        <p:nvCxnSpPr>
          <p:cNvPr id="12" name="Straight Arrow Connector 11"/>
          <p:cNvCxnSpPr>
            <a:stCxn id="5" idx="2"/>
          </p:cNvCxnSpPr>
          <p:nvPr/>
        </p:nvCxnSpPr>
        <p:spPr>
          <a:xfrm>
            <a:off x="1151620" y="2022207"/>
            <a:ext cx="0" cy="326673"/>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2"/>
          </p:cNvCxnSpPr>
          <p:nvPr/>
        </p:nvCxnSpPr>
        <p:spPr>
          <a:xfrm flipH="1">
            <a:off x="2339752" y="2022207"/>
            <a:ext cx="927103" cy="936104"/>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2"/>
          </p:cNvCxnSpPr>
          <p:nvPr/>
        </p:nvCxnSpPr>
        <p:spPr>
          <a:xfrm flipH="1">
            <a:off x="4860032" y="2022206"/>
            <a:ext cx="713916" cy="936105"/>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2"/>
          </p:cNvCxnSpPr>
          <p:nvPr/>
        </p:nvCxnSpPr>
        <p:spPr>
          <a:xfrm flipH="1">
            <a:off x="6876257" y="2022207"/>
            <a:ext cx="846794" cy="686713"/>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0"/>
          </p:cNvCxnSpPr>
          <p:nvPr/>
        </p:nvCxnSpPr>
        <p:spPr>
          <a:xfrm flipV="1">
            <a:off x="755830" y="4509120"/>
            <a:ext cx="719826" cy="216024"/>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0"/>
          </p:cNvCxnSpPr>
          <p:nvPr/>
        </p:nvCxnSpPr>
        <p:spPr>
          <a:xfrm flipV="1">
            <a:off x="3887924" y="4869160"/>
            <a:ext cx="612068" cy="247932"/>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200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 Intervention</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677" y="1484784"/>
            <a:ext cx="5798646" cy="451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7036" y="1988840"/>
            <a:ext cx="1240628" cy="830997"/>
          </a:xfrm>
          <a:prstGeom prst="rect">
            <a:avLst/>
          </a:prstGeom>
          <a:solidFill>
            <a:schemeClr val="tx2">
              <a:lumMod val="20000"/>
              <a:lumOff val="80000"/>
            </a:schemeClr>
          </a:solidFill>
          <a:ln w="19050">
            <a:solidFill>
              <a:schemeClr val="tx2">
                <a:lumMod val="40000"/>
                <a:lumOff val="60000"/>
              </a:schemeClr>
            </a:solidFill>
          </a:ln>
        </p:spPr>
        <p:txBody>
          <a:bodyPr wrap="square" rtlCol="0">
            <a:spAutoFit/>
          </a:bodyPr>
          <a:lstStyle/>
          <a:p>
            <a:r>
              <a:rPr lang="en-GB" sz="1200" dirty="0" smtClean="0">
                <a:solidFill>
                  <a:schemeClr val="tx1">
                    <a:lumMod val="50000"/>
                  </a:schemeClr>
                </a:solidFill>
              </a:rPr>
              <a:t>Define exactly when the Intervention is running</a:t>
            </a:r>
            <a:endParaRPr lang="en-GB" sz="1200" dirty="0">
              <a:solidFill>
                <a:schemeClr val="tx1">
                  <a:lumMod val="50000"/>
                </a:schemeClr>
              </a:solidFill>
            </a:endParaRPr>
          </a:p>
        </p:txBody>
      </p:sp>
      <p:sp>
        <p:nvSpPr>
          <p:cNvPr id="5" name="TextBox 4"/>
          <p:cNvSpPr txBox="1"/>
          <p:nvPr/>
        </p:nvSpPr>
        <p:spPr>
          <a:xfrm>
            <a:off x="7590184" y="1464990"/>
            <a:ext cx="1405558" cy="830997"/>
          </a:xfrm>
          <a:prstGeom prst="rect">
            <a:avLst/>
          </a:prstGeom>
          <a:solidFill>
            <a:schemeClr val="tx2">
              <a:lumMod val="20000"/>
              <a:lumOff val="80000"/>
            </a:schemeClr>
          </a:solidFill>
          <a:ln w="19050">
            <a:solidFill>
              <a:schemeClr val="tx2">
                <a:lumMod val="40000"/>
                <a:lumOff val="60000"/>
              </a:schemeClr>
            </a:solidFill>
          </a:ln>
        </p:spPr>
        <p:txBody>
          <a:bodyPr wrap="square" rtlCol="0">
            <a:spAutoFit/>
          </a:bodyPr>
          <a:lstStyle/>
          <a:p>
            <a:r>
              <a:rPr lang="en-GB" sz="1200" dirty="0" smtClean="0">
                <a:solidFill>
                  <a:schemeClr val="tx1">
                    <a:lumMod val="50000"/>
                  </a:schemeClr>
                </a:solidFill>
              </a:rPr>
              <a:t>See at a glance the total costs for this Intervention</a:t>
            </a:r>
            <a:endParaRPr lang="en-GB" sz="1200" dirty="0">
              <a:solidFill>
                <a:schemeClr val="tx1">
                  <a:lumMod val="50000"/>
                </a:schemeClr>
              </a:solidFill>
            </a:endParaRPr>
          </a:p>
        </p:txBody>
      </p:sp>
      <p:sp>
        <p:nvSpPr>
          <p:cNvPr id="6" name="TextBox 5"/>
          <p:cNvSpPr txBox="1"/>
          <p:nvPr/>
        </p:nvSpPr>
        <p:spPr>
          <a:xfrm>
            <a:off x="5796136" y="395208"/>
            <a:ext cx="1584176" cy="1015663"/>
          </a:xfrm>
          <a:prstGeom prst="rect">
            <a:avLst/>
          </a:prstGeom>
          <a:solidFill>
            <a:schemeClr val="tx2">
              <a:lumMod val="20000"/>
              <a:lumOff val="80000"/>
            </a:schemeClr>
          </a:solidFill>
          <a:ln w="19050">
            <a:solidFill>
              <a:schemeClr val="tx2">
                <a:lumMod val="40000"/>
                <a:lumOff val="60000"/>
              </a:schemeClr>
            </a:solidFill>
          </a:ln>
        </p:spPr>
        <p:txBody>
          <a:bodyPr wrap="square" rtlCol="0">
            <a:spAutoFit/>
          </a:bodyPr>
          <a:lstStyle/>
          <a:p>
            <a:r>
              <a:rPr lang="en-GB" sz="1200" dirty="0" smtClean="0">
                <a:solidFill>
                  <a:schemeClr val="tx1">
                    <a:lumMod val="50000"/>
                  </a:schemeClr>
                </a:solidFill>
              </a:rPr>
              <a:t>Include the number of sessions you are planning on running – if any</a:t>
            </a:r>
            <a:endParaRPr lang="en-GB" sz="1200" dirty="0">
              <a:solidFill>
                <a:schemeClr val="tx1">
                  <a:lumMod val="50000"/>
                </a:schemeClr>
              </a:solidFill>
            </a:endParaRPr>
          </a:p>
        </p:txBody>
      </p:sp>
      <p:sp>
        <p:nvSpPr>
          <p:cNvPr id="7" name="TextBox 6"/>
          <p:cNvSpPr txBox="1"/>
          <p:nvPr/>
        </p:nvSpPr>
        <p:spPr>
          <a:xfrm>
            <a:off x="224571" y="4039125"/>
            <a:ext cx="1405558" cy="830997"/>
          </a:xfrm>
          <a:prstGeom prst="rect">
            <a:avLst/>
          </a:prstGeom>
          <a:solidFill>
            <a:schemeClr val="tx2">
              <a:lumMod val="20000"/>
              <a:lumOff val="80000"/>
            </a:schemeClr>
          </a:solidFill>
          <a:ln w="19050">
            <a:solidFill>
              <a:schemeClr val="tx2">
                <a:lumMod val="40000"/>
                <a:lumOff val="60000"/>
              </a:schemeClr>
            </a:solidFill>
          </a:ln>
        </p:spPr>
        <p:txBody>
          <a:bodyPr wrap="square" rtlCol="0">
            <a:spAutoFit/>
          </a:bodyPr>
          <a:lstStyle/>
          <a:p>
            <a:r>
              <a:rPr lang="en-GB" sz="1200" dirty="0" smtClean="0">
                <a:solidFill>
                  <a:schemeClr val="tx1">
                    <a:lumMod val="50000"/>
                  </a:schemeClr>
                </a:solidFill>
              </a:rPr>
              <a:t>View and edit the Start Point and Targets for any student</a:t>
            </a:r>
            <a:endParaRPr lang="en-GB" sz="1200" dirty="0">
              <a:solidFill>
                <a:schemeClr val="tx1">
                  <a:lumMod val="50000"/>
                </a:schemeClr>
              </a:solidFill>
            </a:endParaRPr>
          </a:p>
        </p:txBody>
      </p:sp>
      <p:sp>
        <p:nvSpPr>
          <p:cNvPr id="8" name="TextBox 7"/>
          <p:cNvSpPr txBox="1"/>
          <p:nvPr/>
        </p:nvSpPr>
        <p:spPr>
          <a:xfrm>
            <a:off x="7588224" y="3531293"/>
            <a:ext cx="1405558" cy="1015663"/>
          </a:xfrm>
          <a:prstGeom prst="rect">
            <a:avLst/>
          </a:prstGeom>
          <a:solidFill>
            <a:schemeClr val="tx2">
              <a:lumMod val="20000"/>
              <a:lumOff val="80000"/>
            </a:schemeClr>
          </a:solidFill>
          <a:ln w="19050">
            <a:solidFill>
              <a:schemeClr val="tx2">
                <a:lumMod val="40000"/>
                <a:lumOff val="60000"/>
              </a:schemeClr>
            </a:solidFill>
          </a:ln>
        </p:spPr>
        <p:txBody>
          <a:bodyPr wrap="square" rtlCol="0">
            <a:spAutoFit/>
          </a:bodyPr>
          <a:lstStyle/>
          <a:p>
            <a:r>
              <a:rPr lang="en-GB" sz="1200" dirty="0" smtClean="0">
                <a:solidFill>
                  <a:schemeClr val="tx1">
                    <a:lumMod val="50000"/>
                  </a:schemeClr>
                </a:solidFill>
              </a:rPr>
              <a:t>Bulk enter Start Point, Target and Facilitators for multiple students</a:t>
            </a:r>
            <a:endParaRPr lang="en-GB" sz="1200" dirty="0">
              <a:solidFill>
                <a:schemeClr val="tx1">
                  <a:lumMod val="50000"/>
                </a:schemeClr>
              </a:solidFill>
            </a:endParaRPr>
          </a:p>
        </p:txBody>
      </p:sp>
      <p:sp>
        <p:nvSpPr>
          <p:cNvPr id="9" name="TextBox 8"/>
          <p:cNvSpPr txBox="1"/>
          <p:nvPr/>
        </p:nvSpPr>
        <p:spPr>
          <a:xfrm>
            <a:off x="7596336" y="4738805"/>
            <a:ext cx="1405558" cy="1200329"/>
          </a:xfrm>
          <a:prstGeom prst="rect">
            <a:avLst/>
          </a:prstGeom>
          <a:solidFill>
            <a:schemeClr val="tx2">
              <a:lumMod val="20000"/>
              <a:lumOff val="80000"/>
            </a:schemeClr>
          </a:solidFill>
          <a:ln w="19050">
            <a:solidFill>
              <a:schemeClr val="tx2">
                <a:lumMod val="40000"/>
                <a:lumOff val="60000"/>
              </a:schemeClr>
            </a:solidFill>
          </a:ln>
        </p:spPr>
        <p:txBody>
          <a:bodyPr wrap="square" rtlCol="0">
            <a:spAutoFit/>
          </a:bodyPr>
          <a:lstStyle/>
          <a:p>
            <a:r>
              <a:rPr lang="en-GB" sz="1200" dirty="0" smtClean="0">
                <a:solidFill>
                  <a:schemeClr val="tx1">
                    <a:lumMod val="50000"/>
                  </a:schemeClr>
                </a:solidFill>
              </a:rPr>
              <a:t>Add in any adult recorded in SIMS – teachers, employees, contacts and agents</a:t>
            </a:r>
            <a:endParaRPr lang="en-GB" sz="1200" dirty="0">
              <a:solidFill>
                <a:schemeClr val="tx1">
                  <a:lumMod val="50000"/>
                </a:schemeClr>
              </a:solidFill>
            </a:endParaRPr>
          </a:p>
        </p:txBody>
      </p:sp>
      <p:sp>
        <p:nvSpPr>
          <p:cNvPr id="10" name="TextBox 9"/>
          <p:cNvSpPr txBox="1"/>
          <p:nvPr/>
        </p:nvSpPr>
        <p:spPr>
          <a:xfrm>
            <a:off x="7596336" y="2492896"/>
            <a:ext cx="1405558" cy="830997"/>
          </a:xfrm>
          <a:prstGeom prst="rect">
            <a:avLst/>
          </a:prstGeom>
          <a:solidFill>
            <a:schemeClr val="tx2">
              <a:lumMod val="20000"/>
              <a:lumOff val="80000"/>
            </a:schemeClr>
          </a:solidFill>
          <a:ln w="19050">
            <a:solidFill>
              <a:schemeClr val="tx2">
                <a:lumMod val="40000"/>
                <a:lumOff val="60000"/>
              </a:schemeClr>
            </a:solidFill>
          </a:ln>
        </p:spPr>
        <p:txBody>
          <a:bodyPr wrap="square" rtlCol="0">
            <a:spAutoFit/>
          </a:bodyPr>
          <a:lstStyle/>
          <a:p>
            <a:r>
              <a:rPr lang="en-GB" sz="1200" dirty="0" smtClean="0">
                <a:solidFill>
                  <a:schemeClr val="tx1">
                    <a:lumMod val="50000"/>
                  </a:schemeClr>
                </a:solidFill>
              </a:rPr>
              <a:t>Useful filters will help you find students to add in quickly</a:t>
            </a:r>
            <a:endParaRPr lang="en-GB" sz="1200" dirty="0">
              <a:solidFill>
                <a:schemeClr val="tx1">
                  <a:lumMod val="50000"/>
                </a:schemeClr>
              </a:solidFill>
            </a:endParaRPr>
          </a:p>
        </p:txBody>
      </p:sp>
      <p:cxnSp>
        <p:nvCxnSpPr>
          <p:cNvPr id="11" name="Straight Arrow Connector 10"/>
          <p:cNvCxnSpPr>
            <a:stCxn id="4" idx="3"/>
          </p:cNvCxnSpPr>
          <p:nvPr/>
        </p:nvCxnSpPr>
        <p:spPr>
          <a:xfrm flipV="1">
            <a:off x="1547664" y="2060848"/>
            <a:ext cx="1800200" cy="343491"/>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2"/>
          </p:cNvCxnSpPr>
          <p:nvPr/>
        </p:nvCxnSpPr>
        <p:spPr>
          <a:xfrm>
            <a:off x="6588224" y="1410871"/>
            <a:ext cx="288032" cy="577969"/>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1"/>
          </p:cNvCxnSpPr>
          <p:nvPr/>
        </p:nvCxnSpPr>
        <p:spPr>
          <a:xfrm flipH="1">
            <a:off x="6948264" y="1880489"/>
            <a:ext cx="641920" cy="352104"/>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3"/>
          </p:cNvCxnSpPr>
          <p:nvPr/>
        </p:nvCxnSpPr>
        <p:spPr>
          <a:xfrm>
            <a:off x="1630129" y="4454624"/>
            <a:ext cx="925647" cy="284181"/>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3"/>
          </p:cNvCxnSpPr>
          <p:nvPr/>
        </p:nvCxnSpPr>
        <p:spPr>
          <a:xfrm>
            <a:off x="1630129" y="4454624"/>
            <a:ext cx="3517935" cy="284181"/>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1"/>
          </p:cNvCxnSpPr>
          <p:nvPr/>
        </p:nvCxnSpPr>
        <p:spPr>
          <a:xfrm flipH="1" flipV="1">
            <a:off x="7092280" y="2708920"/>
            <a:ext cx="504056" cy="199475"/>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1"/>
          </p:cNvCxnSpPr>
          <p:nvPr/>
        </p:nvCxnSpPr>
        <p:spPr>
          <a:xfrm flipH="1" flipV="1">
            <a:off x="7092280" y="3068960"/>
            <a:ext cx="495944" cy="970165"/>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1"/>
          </p:cNvCxnSpPr>
          <p:nvPr/>
        </p:nvCxnSpPr>
        <p:spPr>
          <a:xfrm flipH="1" flipV="1">
            <a:off x="7092280" y="5085184"/>
            <a:ext cx="504056" cy="253786"/>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331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467544" y="5517232"/>
            <a:ext cx="9009000" cy="432047"/>
          </a:xfrm>
          <a:prstGeom prst="rect">
            <a:avLst/>
          </a:prstGeom>
        </p:spPr>
        <p:txBody>
          <a:bodyPr wrap="none" lIns="0" tIns="0" rIns="0" bIns="0" anchor="t" anchorCtr="0"/>
          <a:lstStyle>
            <a:lvl1pPr algn="l" defTabSz="914400" rtl="0" eaLnBrk="1" latinLnBrk="0" hangingPunct="1">
              <a:spcBef>
                <a:spcPct val="0"/>
              </a:spcBef>
              <a:buNone/>
              <a:defRPr sz="2400" b="0" kern="1200">
                <a:solidFill>
                  <a:schemeClr val="accent4"/>
                </a:solidFill>
                <a:latin typeface="+mj-lt"/>
                <a:ea typeface="+mj-ea"/>
                <a:cs typeface="+mj-cs"/>
              </a:defRPr>
            </a:lvl1pPr>
          </a:lstStyle>
          <a:p>
            <a:pPr fontAlgn="auto">
              <a:spcAft>
                <a:spcPts val="0"/>
              </a:spcAft>
            </a:pPr>
            <a:r>
              <a:rPr lang="en-GB" dirty="0" smtClean="0"/>
              <a:t>RUN INTERVENTIONS</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334000"/>
          </a:xfrm>
          <a:prstGeom prst="rect">
            <a:avLst/>
          </a:prstGeom>
        </p:spPr>
      </p:pic>
    </p:spTree>
    <p:extLst>
      <p:ext uri="{BB962C8B-B14F-4D97-AF65-F5344CB8AC3E}">
        <p14:creationId xmlns:p14="http://schemas.microsoft.com/office/powerpoint/2010/main" val="2662487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Run Intervention</a:t>
            </a:r>
            <a:endParaRPr lang="en-GB" dirty="0"/>
          </a:p>
        </p:txBody>
      </p:sp>
      <p:pic>
        <p:nvPicPr>
          <p:cNvPr id="5" name="Picture 4"/>
          <p:cNvPicPr/>
          <p:nvPr/>
        </p:nvPicPr>
        <p:blipFill rotWithShape="1">
          <a:blip r:embed="rId2"/>
          <a:srcRect r="71996" b="64734"/>
          <a:stretch/>
        </p:blipFill>
        <p:spPr bwMode="auto">
          <a:xfrm>
            <a:off x="508350" y="1772816"/>
            <a:ext cx="8127301" cy="3528392"/>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4975820" y="692696"/>
            <a:ext cx="1584176" cy="830997"/>
          </a:xfrm>
          <a:prstGeom prst="rect">
            <a:avLst/>
          </a:prstGeom>
          <a:solidFill>
            <a:schemeClr val="accent1">
              <a:lumMod val="20000"/>
              <a:lumOff val="80000"/>
            </a:schemeClr>
          </a:solidFill>
          <a:ln w="19050">
            <a:solidFill>
              <a:schemeClr val="accent1"/>
            </a:solidFill>
          </a:ln>
        </p:spPr>
        <p:txBody>
          <a:bodyPr wrap="square" rtlCol="0">
            <a:spAutoFit/>
          </a:bodyPr>
          <a:lstStyle/>
          <a:p>
            <a:r>
              <a:rPr lang="en-GB" sz="1200" dirty="0" smtClean="0">
                <a:solidFill>
                  <a:schemeClr val="tx1">
                    <a:lumMod val="50000"/>
                  </a:schemeClr>
                </a:solidFill>
              </a:rPr>
              <a:t>Automatically see the Interventions that you are associated to</a:t>
            </a:r>
            <a:endParaRPr lang="en-GB" sz="1200" dirty="0">
              <a:solidFill>
                <a:schemeClr val="tx1">
                  <a:lumMod val="50000"/>
                </a:schemeClr>
              </a:solidFill>
            </a:endParaRPr>
          </a:p>
        </p:txBody>
      </p:sp>
      <p:sp>
        <p:nvSpPr>
          <p:cNvPr id="7" name="TextBox 6"/>
          <p:cNvSpPr txBox="1"/>
          <p:nvPr/>
        </p:nvSpPr>
        <p:spPr>
          <a:xfrm>
            <a:off x="6948264" y="692696"/>
            <a:ext cx="1584176" cy="646331"/>
          </a:xfrm>
          <a:prstGeom prst="rect">
            <a:avLst/>
          </a:prstGeom>
          <a:solidFill>
            <a:schemeClr val="accent1">
              <a:lumMod val="20000"/>
              <a:lumOff val="80000"/>
            </a:schemeClr>
          </a:solidFill>
          <a:ln w="19050">
            <a:solidFill>
              <a:schemeClr val="accent1"/>
            </a:solidFill>
          </a:ln>
        </p:spPr>
        <p:txBody>
          <a:bodyPr wrap="square" rtlCol="0">
            <a:spAutoFit/>
          </a:bodyPr>
          <a:lstStyle/>
          <a:p>
            <a:r>
              <a:rPr lang="en-GB" sz="1200" dirty="0" smtClean="0">
                <a:solidFill>
                  <a:schemeClr val="tx1">
                    <a:lumMod val="50000"/>
                  </a:schemeClr>
                </a:solidFill>
              </a:rPr>
              <a:t>Choose to see all Interventions in the system</a:t>
            </a:r>
            <a:endParaRPr lang="en-GB" sz="1200" dirty="0">
              <a:solidFill>
                <a:schemeClr val="tx1">
                  <a:lumMod val="50000"/>
                </a:schemeClr>
              </a:solidFill>
            </a:endParaRPr>
          </a:p>
        </p:txBody>
      </p:sp>
      <p:sp>
        <p:nvSpPr>
          <p:cNvPr id="8" name="TextBox 7"/>
          <p:cNvSpPr txBox="1"/>
          <p:nvPr/>
        </p:nvSpPr>
        <p:spPr>
          <a:xfrm>
            <a:off x="532361" y="5157192"/>
            <a:ext cx="1584176" cy="830997"/>
          </a:xfrm>
          <a:prstGeom prst="rect">
            <a:avLst/>
          </a:prstGeom>
          <a:solidFill>
            <a:schemeClr val="accent1">
              <a:lumMod val="20000"/>
              <a:lumOff val="80000"/>
            </a:schemeClr>
          </a:solidFill>
          <a:ln w="19050">
            <a:solidFill>
              <a:schemeClr val="accent1"/>
            </a:solidFill>
          </a:ln>
        </p:spPr>
        <p:txBody>
          <a:bodyPr wrap="square" rtlCol="0">
            <a:spAutoFit/>
          </a:bodyPr>
          <a:lstStyle/>
          <a:p>
            <a:r>
              <a:rPr lang="en-GB" sz="1200" dirty="0" smtClean="0">
                <a:solidFill>
                  <a:schemeClr val="tx1">
                    <a:lumMod val="50000"/>
                  </a:schemeClr>
                </a:solidFill>
              </a:rPr>
              <a:t>See the newest Interventions at the top to find the right one quickly</a:t>
            </a:r>
            <a:endParaRPr lang="en-GB" sz="1200" dirty="0">
              <a:solidFill>
                <a:schemeClr val="tx1">
                  <a:lumMod val="50000"/>
                </a:schemeClr>
              </a:solidFill>
            </a:endParaRPr>
          </a:p>
        </p:txBody>
      </p:sp>
      <p:sp>
        <p:nvSpPr>
          <p:cNvPr id="9" name="TextBox 8"/>
          <p:cNvSpPr txBox="1"/>
          <p:nvPr/>
        </p:nvSpPr>
        <p:spPr>
          <a:xfrm>
            <a:off x="4575794" y="5229200"/>
            <a:ext cx="1984201" cy="646331"/>
          </a:xfrm>
          <a:prstGeom prst="rect">
            <a:avLst/>
          </a:prstGeom>
          <a:solidFill>
            <a:schemeClr val="accent1">
              <a:lumMod val="20000"/>
              <a:lumOff val="80000"/>
            </a:schemeClr>
          </a:solidFill>
          <a:ln w="19050">
            <a:solidFill>
              <a:schemeClr val="accent1"/>
            </a:solidFill>
          </a:ln>
        </p:spPr>
        <p:txBody>
          <a:bodyPr wrap="square" rtlCol="0">
            <a:spAutoFit/>
          </a:bodyPr>
          <a:lstStyle/>
          <a:p>
            <a:r>
              <a:rPr lang="en-GB" sz="1200" dirty="0" smtClean="0">
                <a:solidFill>
                  <a:schemeClr val="tx1">
                    <a:lumMod val="50000"/>
                  </a:schemeClr>
                </a:solidFill>
              </a:rPr>
              <a:t>Easily see what subject the Interventions relate to, or filter by subject</a:t>
            </a:r>
            <a:endParaRPr lang="en-GB" sz="1200" dirty="0">
              <a:solidFill>
                <a:schemeClr val="tx1">
                  <a:lumMod val="50000"/>
                </a:schemeClr>
              </a:solidFill>
            </a:endParaRPr>
          </a:p>
        </p:txBody>
      </p:sp>
      <p:cxnSp>
        <p:nvCxnSpPr>
          <p:cNvPr id="11" name="Straight Arrow Connector 10"/>
          <p:cNvCxnSpPr>
            <a:stCxn id="6" idx="2"/>
          </p:cNvCxnSpPr>
          <p:nvPr/>
        </p:nvCxnSpPr>
        <p:spPr>
          <a:xfrm>
            <a:off x="5767908" y="1523693"/>
            <a:ext cx="0" cy="212133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2"/>
          </p:cNvCxnSpPr>
          <p:nvPr/>
        </p:nvCxnSpPr>
        <p:spPr>
          <a:xfrm>
            <a:off x="7740352" y="1339027"/>
            <a:ext cx="0" cy="208997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0"/>
          </p:cNvCxnSpPr>
          <p:nvPr/>
        </p:nvCxnSpPr>
        <p:spPr>
          <a:xfrm flipH="1" flipV="1">
            <a:off x="5567894" y="4941168"/>
            <a:ext cx="1" cy="2880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0"/>
          </p:cNvCxnSpPr>
          <p:nvPr/>
        </p:nvCxnSpPr>
        <p:spPr>
          <a:xfrm flipH="1" flipV="1">
            <a:off x="4067944" y="3789040"/>
            <a:ext cx="1499951" cy="144016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0"/>
          </p:cNvCxnSpPr>
          <p:nvPr/>
        </p:nvCxnSpPr>
        <p:spPr>
          <a:xfrm flipV="1">
            <a:off x="1324449" y="4293096"/>
            <a:ext cx="1519359" cy="8640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785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Run Intervention</a:t>
            </a:r>
            <a:endParaRPr lang="en-GB"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491" y="1268760"/>
            <a:ext cx="593101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1601" y="4581128"/>
            <a:ext cx="1584176" cy="830997"/>
          </a:xfrm>
          <a:prstGeom prst="rect">
            <a:avLst/>
          </a:prstGeom>
          <a:solidFill>
            <a:schemeClr val="accent1">
              <a:lumMod val="20000"/>
              <a:lumOff val="80000"/>
            </a:schemeClr>
          </a:solidFill>
          <a:ln w="19050">
            <a:solidFill>
              <a:schemeClr val="accent1"/>
            </a:solidFill>
          </a:ln>
        </p:spPr>
        <p:txBody>
          <a:bodyPr wrap="square" rtlCol="0">
            <a:spAutoFit/>
          </a:bodyPr>
          <a:lstStyle/>
          <a:p>
            <a:r>
              <a:rPr lang="en-GB" sz="1200" dirty="0" smtClean="0">
                <a:solidFill>
                  <a:schemeClr val="tx1">
                    <a:lumMod val="50000"/>
                  </a:schemeClr>
                </a:solidFill>
              </a:rPr>
              <a:t>View and update Start Point, Target and End Point for individual students</a:t>
            </a:r>
            <a:endParaRPr lang="en-GB" sz="1200" dirty="0">
              <a:solidFill>
                <a:schemeClr val="tx1">
                  <a:lumMod val="50000"/>
                </a:schemeClr>
              </a:solidFill>
            </a:endParaRPr>
          </a:p>
        </p:txBody>
      </p:sp>
      <p:sp>
        <p:nvSpPr>
          <p:cNvPr id="5" name="TextBox 4"/>
          <p:cNvSpPr txBox="1"/>
          <p:nvPr/>
        </p:nvSpPr>
        <p:spPr>
          <a:xfrm>
            <a:off x="4577308" y="692695"/>
            <a:ext cx="1828428" cy="830997"/>
          </a:xfrm>
          <a:prstGeom prst="rect">
            <a:avLst/>
          </a:prstGeom>
          <a:solidFill>
            <a:schemeClr val="accent1">
              <a:lumMod val="20000"/>
              <a:lumOff val="80000"/>
            </a:schemeClr>
          </a:solidFill>
          <a:ln w="19050">
            <a:solidFill>
              <a:schemeClr val="accent1"/>
            </a:solidFill>
          </a:ln>
        </p:spPr>
        <p:txBody>
          <a:bodyPr wrap="square" rtlCol="0">
            <a:spAutoFit/>
          </a:bodyPr>
          <a:lstStyle/>
          <a:p>
            <a:r>
              <a:rPr lang="en-GB" sz="1200" dirty="0" smtClean="0">
                <a:solidFill>
                  <a:schemeClr val="tx1">
                    <a:lumMod val="50000"/>
                  </a:schemeClr>
                </a:solidFill>
              </a:rPr>
              <a:t>Outcome gives you the ability to compare Interventions across different measures</a:t>
            </a:r>
            <a:endParaRPr lang="en-GB" sz="1200" dirty="0">
              <a:solidFill>
                <a:schemeClr val="tx1">
                  <a:lumMod val="50000"/>
                </a:schemeClr>
              </a:solidFill>
            </a:endParaRPr>
          </a:p>
        </p:txBody>
      </p:sp>
      <p:sp>
        <p:nvSpPr>
          <p:cNvPr id="6" name="TextBox 5"/>
          <p:cNvSpPr txBox="1"/>
          <p:nvPr/>
        </p:nvSpPr>
        <p:spPr>
          <a:xfrm>
            <a:off x="6948264" y="4083110"/>
            <a:ext cx="1584176" cy="1384995"/>
          </a:xfrm>
          <a:prstGeom prst="rect">
            <a:avLst/>
          </a:prstGeom>
          <a:solidFill>
            <a:schemeClr val="accent1">
              <a:lumMod val="20000"/>
              <a:lumOff val="80000"/>
            </a:schemeClr>
          </a:solidFill>
          <a:ln w="19050">
            <a:solidFill>
              <a:schemeClr val="accent1"/>
            </a:solidFill>
          </a:ln>
        </p:spPr>
        <p:txBody>
          <a:bodyPr wrap="square" rtlCol="0">
            <a:spAutoFit/>
          </a:bodyPr>
          <a:lstStyle/>
          <a:p>
            <a:r>
              <a:rPr lang="en-GB" sz="1200" dirty="0" smtClean="0">
                <a:solidFill>
                  <a:schemeClr val="tx1">
                    <a:lumMod val="50000"/>
                  </a:schemeClr>
                </a:solidFill>
              </a:rPr>
              <a:t>Easily add in a new session to the ‘Sessions’ count, by ticking the students who have attended, and clicking here</a:t>
            </a:r>
            <a:endParaRPr lang="en-GB" sz="1200" dirty="0">
              <a:solidFill>
                <a:schemeClr val="tx1">
                  <a:lumMod val="50000"/>
                </a:schemeClr>
              </a:solidFill>
            </a:endParaRPr>
          </a:p>
        </p:txBody>
      </p:sp>
      <p:cxnSp>
        <p:nvCxnSpPr>
          <p:cNvPr id="8" name="Straight Arrow Connector 7"/>
          <p:cNvCxnSpPr>
            <a:stCxn id="5" idx="2"/>
          </p:cNvCxnSpPr>
          <p:nvPr/>
        </p:nvCxnSpPr>
        <p:spPr>
          <a:xfrm flipH="1">
            <a:off x="5076056" y="1523692"/>
            <a:ext cx="415466" cy="75318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0"/>
          </p:cNvCxnSpPr>
          <p:nvPr/>
        </p:nvCxnSpPr>
        <p:spPr>
          <a:xfrm flipH="1" flipV="1">
            <a:off x="7236296" y="2420888"/>
            <a:ext cx="504056" cy="16622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0"/>
          </p:cNvCxnSpPr>
          <p:nvPr/>
        </p:nvCxnSpPr>
        <p:spPr>
          <a:xfrm flipV="1">
            <a:off x="823689" y="4437112"/>
            <a:ext cx="867991" cy="14401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9" idx="1"/>
          </p:cNvCxnSpPr>
          <p:nvPr/>
        </p:nvCxnSpPr>
        <p:spPr>
          <a:xfrm flipH="1">
            <a:off x="7236296" y="1396227"/>
            <a:ext cx="432048" cy="71036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68344" y="980728"/>
            <a:ext cx="1324372" cy="830997"/>
          </a:xfrm>
          <a:prstGeom prst="rect">
            <a:avLst/>
          </a:prstGeom>
          <a:solidFill>
            <a:schemeClr val="accent1">
              <a:lumMod val="20000"/>
              <a:lumOff val="80000"/>
            </a:schemeClr>
          </a:solidFill>
          <a:ln w="19050">
            <a:solidFill>
              <a:schemeClr val="accent1"/>
            </a:solidFill>
          </a:ln>
        </p:spPr>
        <p:txBody>
          <a:bodyPr wrap="square" rtlCol="0">
            <a:spAutoFit/>
          </a:bodyPr>
          <a:lstStyle/>
          <a:p>
            <a:r>
              <a:rPr lang="en-GB" sz="1200" dirty="0" smtClean="0">
                <a:solidFill>
                  <a:schemeClr val="tx1">
                    <a:lumMod val="50000"/>
                  </a:schemeClr>
                </a:solidFill>
              </a:rPr>
              <a:t>Bulk update End Point and Outcome for students </a:t>
            </a:r>
            <a:endParaRPr lang="en-GB" sz="1200" dirty="0">
              <a:solidFill>
                <a:schemeClr val="tx1">
                  <a:lumMod val="50000"/>
                </a:schemeClr>
              </a:solidFill>
            </a:endParaRPr>
          </a:p>
        </p:txBody>
      </p:sp>
    </p:spTree>
    <p:extLst>
      <p:ext uri="{BB962C8B-B14F-4D97-AF65-F5344CB8AC3E}">
        <p14:creationId xmlns:p14="http://schemas.microsoft.com/office/powerpoint/2010/main" val="3823238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467544" y="5517232"/>
            <a:ext cx="9009000" cy="432047"/>
          </a:xfrm>
          <a:prstGeom prst="rect">
            <a:avLst/>
          </a:prstGeom>
        </p:spPr>
        <p:txBody>
          <a:bodyPr wrap="none" lIns="0" tIns="0" rIns="0" bIns="0" anchor="t" anchorCtr="0"/>
          <a:lstStyle>
            <a:lvl1pPr algn="l" defTabSz="914400" rtl="0" eaLnBrk="1" latinLnBrk="0" hangingPunct="1">
              <a:spcBef>
                <a:spcPct val="0"/>
              </a:spcBef>
              <a:buNone/>
              <a:defRPr sz="2400" b="0" kern="1200">
                <a:solidFill>
                  <a:schemeClr val="accent4"/>
                </a:solidFill>
                <a:latin typeface="+mj-lt"/>
                <a:ea typeface="+mj-ea"/>
                <a:cs typeface="+mj-cs"/>
              </a:defRPr>
            </a:lvl1pPr>
          </a:lstStyle>
          <a:p>
            <a:pPr fontAlgn="auto">
              <a:spcAft>
                <a:spcPts val="0"/>
              </a:spcAft>
            </a:pPr>
            <a:r>
              <a:rPr lang="en-GB" dirty="0" smtClean="0"/>
              <a:t>REPORTING ON INTERVENTIONS</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334000"/>
          </a:xfrm>
          <a:prstGeom prst="rect">
            <a:avLst/>
          </a:prstGeom>
        </p:spPr>
      </p:pic>
    </p:spTree>
    <p:extLst>
      <p:ext uri="{BB962C8B-B14F-4D97-AF65-F5344CB8AC3E}">
        <p14:creationId xmlns:p14="http://schemas.microsoft.com/office/powerpoint/2010/main" val="1408582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a:t>
            </a:r>
            <a:r>
              <a:rPr lang="en-GB" dirty="0" smtClean="0">
                <a:solidFill>
                  <a:schemeClr val="tx1">
                    <a:lumMod val="75000"/>
                    <a:lumOff val="25000"/>
                  </a:schemeClr>
                </a:solidFill>
              </a:rPr>
              <a:t> </a:t>
            </a:r>
            <a:r>
              <a:rPr lang="en-GB" dirty="0"/>
              <a:t>reports</a:t>
            </a:r>
          </a:p>
        </p:txBody>
      </p:sp>
      <p:sp>
        <p:nvSpPr>
          <p:cNvPr id="3" name="Text Placeholder 2"/>
          <p:cNvSpPr>
            <a:spLocks noGrp="1"/>
          </p:cNvSpPr>
          <p:nvPr>
            <p:ph type="body" sz="quarter" idx="10"/>
          </p:nvPr>
        </p:nvSpPr>
        <p:spPr>
          <a:xfrm>
            <a:off x="467544" y="1412776"/>
            <a:ext cx="8424936" cy="4320481"/>
          </a:xfrm>
        </p:spPr>
        <p:txBody>
          <a:bodyPr>
            <a:normAutofit lnSpcReduction="10000"/>
          </a:bodyPr>
          <a:lstStyle/>
          <a:p>
            <a:pPr marL="342900" indent="-342900">
              <a:buFont typeface="Arial" panose="020B0604020202020204" pitchFamily="34" charset="0"/>
              <a:buChar char="•"/>
            </a:pPr>
            <a:r>
              <a:rPr lang="en-GB" sz="3200" dirty="0">
                <a:solidFill>
                  <a:schemeClr val="tx1"/>
                </a:solidFill>
              </a:rPr>
              <a:t>Adding Interventions as group filter </a:t>
            </a:r>
            <a:r>
              <a:rPr lang="en-GB" sz="3200" dirty="0" smtClean="0">
                <a:solidFill>
                  <a:schemeClr val="tx1"/>
                </a:solidFill>
              </a:rPr>
              <a:t>in Assessment </a:t>
            </a:r>
            <a:r>
              <a:rPr lang="en-GB" sz="3200" dirty="0">
                <a:solidFill>
                  <a:schemeClr val="tx1"/>
                </a:solidFill>
              </a:rPr>
              <a:t>Manager</a:t>
            </a:r>
          </a:p>
          <a:p>
            <a:pPr marL="342900" indent="-342900">
              <a:buFont typeface="Arial" panose="020B0604020202020204" pitchFamily="34" charset="0"/>
              <a:buChar char="•"/>
            </a:pPr>
            <a:r>
              <a:rPr lang="en-GB" sz="3200" dirty="0">
                <a:solidFill>
                  <a:schemeClr val="tx1"/>
                </a:solidFill>
              </a:rPr>
              <a:t>Adding Interventions to the reporting dictionary</a:t>
            </a:r>
          </a:p>
          <a:p>
            <a:pPr marL="342900" indent="-342900">
              <a:buFont typeface="Arial" panose="020B0604020202020204" pitchFamily="34" charset="0"/>
              <a:buChar char="•"/>
            </a:pPr>
            <a:r>
              <a:rPr lang="en-GB" sz="3200" dirty="0">
                <a:solidFill>
                  <a:schemeClr val="tx1"/>
                </a:solidFill>
              </a:rPr>
              <a:t>School Intervention Report</a:t>
            </a:r>
          </a:p>
          <a:p>
            <a:pPr marL="342900" indent="-342900">
              <a:buFont typeface="Arial" panose="020B0604020202020204" pitchFamily="34" charset="0"/>
              <a:buChar char="•"/>
            </a:pPr>
            <a:r>
              <a:rPr lang="en-GB" sz="3200" dirty="0">
                <a:solidFill>
                  <a:schemeClr val="tx1"/>
                </a:solidFill>
              </a:rPr>
              <a:t>Intervention Outcome Analysis</a:t>
            </a:r>
          </a:p>
          <a:p>
            <a:pPr marL="342900" indent="-342900">
              <a:buFont typeface="Arial" panose="020B0604020202020204" pitchFamily="34" charset="0"/>
              <a:buChar char="•"/>
            </a:pPr>
            <a:r>
              <a:rPr lang="en-GB" sz="3200" dirty="0" smtClean="0">
                <a:solidFill>
                  <a:schemeClr val="tx1"/>
                </a:solidFill>
              </a:rPr>
              <a:t>Interventions in SIMS Discover</a:t>
            </a:r>
          </a:p>
          <a:p>
            <a:pPr marL="342900" indent="-342900">
              <a:buFont typeface="Arial" panose="020B0604020202020204" pitchFamily="34" charset="0"/>
              <a:buChar char="•"/>
            </a:pPr>
            <a:r>
              <a:rPr lang="en-GB" sz="3200" dirty="0" smtClean="0">
                <a:solidFill>
                  <a:schemeClr val="tx1"/>
                </a:solidFill>
              </a:rPr>
              <a:t>Student Intervention Report</a:t>
            </a:r>
            <a:endParaRPr lang="en-GB" sz="3200" dirty="0">
              <a:solidFill>
                <a:schemeClr val="tx1"/>
              </a:solidFill>
            </a:endParaRPr>
          </a:p>
        </p:txBody>
      </p:sp>
    </p:spTree>
    <p:extLst>
      <p:ext uri="{BB962C8B-B14F-4D97-AF65-F5344CB8AC3E}">
        <p14:creationId xmlns:p14="http://schemas.microsoft.com/office/powerpoint/2010/main" val="864309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Interventions in Assessment Manager</a:t>
            </a:r>
            <a:endParaRPr lang="en-GB" dirty="0"/>
          </a:p>
        </p:txBody>
      </p:sp>
      <p:sp>
        <p:nvSpPr>
          <p:cNvPr id="4" name="Text Placeholder 3"/>
          <p:cNvSpPr>
            <a:spLocks noGrp="1"/>
          </p:cNvSpPr>
          <p:nvPr>
            <p:ph type="body" sz="quarter" idx="10"/>
          </p:nvPr>
        </p:nvSpPr>
        <p:spPr/>
        <p:txBody>
          <a:bodyPr/>
          <a:lstStyle/>
          <a:p>
            <a:r>
              <a:rPr lang="en-GB" dirty="0" smtClean="0">
                <a:solidFill>
                  <a:schemeClr val="tx1"/>
                </a:solidFill>
              </a:rPr>
              <a:t>Filter any assessment manager screen by Interventions:</a:t>
            </a:r>
          </a:p>
          <a:p>
            <a:pPr lvl="1"/>
            <a:r>
              <a:rPr lang="en-GB" dirty="0" smtClean="0">
                <a:solidFill>
                  <a:schemeClr val="tx1"/>
                </a:solidFill>
              </a:rPr>
              <a:t>Marksheets</a:t>
            </a:r>
          </a:p>
          <a:p>
            <a:pPr lvl="1"/>
            <a:r>
              <a:rPr lang="en-GB" dirty="0" smtClean="0">
                <a:solidFill>
                  <a:schemeClr val="tx1"/>
                </a:solidFill>
              </a:rPr>
              <a:t>Programme of Study Entry</a:t>
            </a:r>
          </a:p>
          <a:p>
            <a:pPr lvl="1"/>
            <a:r>
              <a:rPr lang="en-GB" dirty="0" smtClean="0">
                <a:solidFill>
                  <a:schemeClr val="tx1"/>
                </a:solidFill>
              </a:rPr>
              <a:t>Progress Grids</a:t>
            </a:r>
          </a:p>
          <a:p>
            <a:pPr lvl="1"/>
            <a:r>
              <a:rPr lang="en-GB" dirty="0" smtClean="0">
                <a:solidFill>
                  <a:schemeClr val="tx1"/>
                </a:solidFill>
              </a:rPr>
              <a:t>Tracking Grids</a:t>
            </a:r>
          </a:p>
          <a:p>
            <a:r>
              <a:rPr lang="en-GB" dirty="0" smtClean="0">
                <a:solidFill>
                  <a:schemeClr val="tx1"/>
                </a:solidFill>
              </a:rPr>
              <a:t>Use this filtering to compare the results of students with and without different Interventions</a:t>
            </a:r>
          </a:p>
          <a:p>
            <a:r>
              <a:rPr lang="en-GB" dirty="0" smtClean="0">
                <a:solidFill>
                  <a:schemeClr val="tx1"/>
                </a:solidFill>
              </a:rPr>
              <a:t>View whether or not students have been on one or more Interventions with an Interventions column – quick view </a:t>
            </a:r>
          </a:p>
        </p:txBody>
      </p:sp>
    </p:spTree>
    <p:extLst>
      <p:ext uri="{BB962C8B-B14F-4D97-AF65-F5344CB8AC3E}">
        <p14:creationId xmlns:p14="http://schemas.microsoft.com/office/powerpoint/2010/main" val="2535210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Interventions in Reporting Dictionary</a:t>
            </a:r>
            <a:endParaRPr lang="en-GB" dirty="0"/>
          </a:p>
        </p:txBody>
      </p:sp>
      <p:sp>
        <p:nvSpPr>
          <p:cNvPr id="3" name="Text Placeholder 2"/>
          <p:cNvSpPr>
            <a:spLocks noGrp="1"/>
          </p:cNvSpPr>
          <p:nvPr>
            <p:ph type="body" sz="quarter" idx="10"/>
          </p:nvPr>
        </p:nvSpPr>
        <p:spPr/>
        <p:txBody>
          <a:bodyPr/>
          <a:lstStyle/>
          <a:p>
            <a:r>
              <a:rPr lang="en-GB" dirty="0" smtClean="0">
                <a:solidFill>
                  <a:schemeClr val="tx1"/>
                </a:solidFill>
              </a:rPr>
              <a:t>Design your own reports </a:t>
            </a:r>
          </a:p>
          <a:p>
            <a:r>
              <a:rPr lang="en-GB" dirty="0" smtClean="0">
                <a:solidFill>
                  <a:schemeClr val="tx1"/>
                </a:solidFill>
              </a:rPr>
              <a:t>Complete flexibility to report on any Interventions fields </a:t>
            </a:r>
          </a:p>
          <a:p>
            <a:r>
              <a:rPr lang="en-GB" dirty="0" smtClean="0">
                <a:solidFill>
                  <a:schemeClr val="tx1"/>
                </a:solidFill>
              </a:rPr>
              <a:t>Mail merge information about Interventions to send reports to parents </a:t>
            </a:r>
          </a:p>
          <a:p>
            <a:r>
              <a:rPr lang="en-GB" dirty="0" smtClean="0">
                <a:solidFill>
                  <a:schemeClr val="tx1"/>
                </a:solidFill>
              </a:rPr>
              <a:t>Report against any other key data held in SIMS such as Behaviour, Achievement and Attendance </a:t>
            </a:r>
            <a:endParaRPr lang="en-GB" dirty="0">
              <a:solidFill>
                <a:schemeClr val="tx1"/>
              </a:solidFill>
            </a:endParaRPr>
          </a:p>
        </p:txBody>
      </p:sp>
    </p:spTree>
    <p:extLst>
      <p:ext uri="{BB962C8B-B14F-4D97-AF65-F5344CB8AC3E}">
        <p14:creationId xmlns:p14="http://schemas.microsoft.com/office/powerpoint/2010/main" val="1960599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Intervention Report</a:t>
            </a:r>
            <a:endParaRPr lang="en-GB" dirty="0"/>
          </a:p>
        </p:txBody>
      </p:sp>
      <p:pic>
        <p:nvPicPr>
          <p:cNvPr id="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916832"/>
            <a:ext cx="5472608" cy="312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p:cNvSpPr txBox="1"/>
          <p:nvPr/>
        </p:nvSpPr>
        <p:spPr>
          <a:xfrm>
            <a:off x="7596336" y="4248434"/>
            <a:ext cx="1152128" cy="1015663"/>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See Intervention membership totals at a glance</a:t>
            </a:r>
            <a:endParaRPr lang="en-GB" dirty="0"/>
          </a:p>
        </p:txBody>
      </p:sp>
      <p:cxnSp>
        <p:nvCxnSpPr>
          <p:cNvPr id="32" name="Straight Arrow Connector 31"/>
          <p:cNvCxnSpPr>
            <a:stCxn id="31" idx="1"/>
          </p:cNvCxnSpPr>
          <p:nvPr/>
        </p:nvCxnSpPr>
        <p:spPr>
          <a:xfrm flipH="1">
            <a:off x="7020272" y="4756266"/>
            <a:ext cx="576064" cy="212248"/>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07503" y="3208322"/>
            <a:ext cx="1584177" cy="830997"/>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See the total number of sessions attended by students </a:t>
            </a:r>
            <a:endParaRPr lang="en-GB" dirty="0"/>
          </a:p>
        </p:txBody>
      </p:sp>
      <p:cxnSp>
        <p:nvCxnSpPr>
          <p:cNvPr id="34" name="Straight Arrow Connector 33"/>
          <p:cNvCxnSpPr>
            <a:stCxn id="33" idx="0"/>
          </p:cNvCxnSpPr>
          <p:nvPr/>
        </p:nvCxnSpPr>
        <p:spPr>
          <a:xfrm flipV="1">
            <a:off x="899592" y="2285780"/>
            <a:ext cx="2304256" cy="922542"/>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107504" y="2088194"/>
            <a:ext cx="1584176" cy="830997"/>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Export straight to Excel for any further analysis you might want</a:t>
            </a:r>
            <a:endParaRPr lang="en-GB" dirty="0"/>
          </a:p>
        </p:txBody>
      </p:sp>
      <p:cxnSp>
        <p:nvCxnSpPr>
          <p:cNvPr id="36" name="Straight Arrow Connector 35"/>
          <p:cNvCxnSpPr/>
          <p:nvPr/>
        </p:nvCxnSpPr>
        <p:spPr>
          <a:xfrm flipV="1">
            <a:off x="1691681" y="2160202"/>
            <a:ext cx="792087" cy="251158"/>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07503" y="4123726"/>
            <a:ext cx="1584178" cy="1200329"/>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Use Show/Hide or right click on ‘Students’ to add extra student identifiers.  These also export</a:t>
            </a:r>
            <a:endParaRPr lang="en-GB" dirty="0"/>
          </a:p>
        </p:txBody>
      </p:sp>
      <p:cxnSp>
        <p:nvCxnSpPr>
          <p:cNvPr id="38" name="Straight Arrow Connector 37"/>
          <p:cNvCxnSpPr/>
          <p:nvPr/>
        </p:nvCxnSpPr>
        <p:spPr>
          <a:xfrm flipV="1">
            <a:off x="1691681" y="4123726"/>
            <a:ext cx="1512167" cy="507832"/>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7596336" y="2193301"/>
            <a:ext cx="1152128" cy="1200329"/>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Edit the Intervention you are viewing directly from this button</a:t>
            </a:r>
            <a:endParaRPr lang="en-GB" dirty="0"/>
          </a:p>
        </p:txBody>
      </p:sp>
      <p:cxnSp>
        <p:nvCxnSpPr>
          <p:cNvPr id="40" name="Straight Arrow Connector 39"/>
          <p:cNvCxnSpPr>
            <a:stCxn id="39" idx="1"/>
          </p:cNvCxnSpPr>
          <p:nvPr/>
        </p:nvCxnSpPr>
        <p:spPr>
          <a:xfrm flipH="1" flipV="1">
            <a:off x="4139952" y="2160202"/>
            <a:ext cx="3456384" cy="633264"/>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203848" y="5139389"/>
            <a:ext cx="1728192" cy="646331"/>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Click on any column header to sort or filter by the within it</a:t>
            </a:r>
            <a:endParaRPr lang="en-GB" dirty="0"/>
          </a:p>
        </p:txBody>
      </p:sp>
      <p:cxnSp>
        <p:nvCxnSpPr>
          <p:cNvPr id="42" name="Straight Arrow Connector 41"/>
          <p:cNvCxnSpPr>
            <a:stCxn id="41" idx="0"/>
          </p:cNvCxnSpPr>
          <p:nvPr/>
        </p:nvCxnSpPr>
        <p:spPr>
          <a:xfrm flipH="1" flipV="1">
            <a:off x="3779912" y="3531487"/>
            <a:ext cx="288032" cy="1607902"/>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41" idx="0"/>
          </p:cNvCxnSpPr>
          <p:nvPr/>
        </p:nvCxnSpPr>
        <p:spPr>
          <a:xfrm flipV="1">
            <a:off x="4067944" y="3384339"/>
            <a:ext cx="792088" cy="1755050"/>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693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Interventions?</a:t>
            </a:r>
            <a:endParaRPr lang="en-US" dirty="0"/>
          </a:p>
        </p:txBody>
      </p:sp>
      <p:sp>
        <p:nvSpPr>
          <p:cNvPr id="3" name="Text Placeholder 2"/>
          <p:cNvSpPr>
            <a:spLocks noGrp="1"/>
          </p:cNvSpPr>
          <p:nvPr>
            <p:ph type="body" sz="quarter" idx="10"/>
          </p:nvPr>
        </p:nvSpPr>
        <p:spPr/>
        <p:txBody>
          <a:bodyPr/>
          <a:lstStyle/>
          <a:p>
            <a:r>
              <a:rPr lang="en-US" dirty="0" smtClean="0"/>
              <a:t>Interventions are anything that a school is running for students or pupils that help them in part of their school life, additionally to what they would do for any other pupil.  </a:t>
            </a:r>
          </a:p>
          <a:p>
            <a:endParaRPr lang="en-US" dirty="0"/>
          </a:p>
          <a:p>
            <a:r>
              <a:rPr lang="en-US" dirty="0" smtClean="0"/>
              <a:t>This could be for: </a:t>
            </a:r>
            <a:endParaRPr lang="en-US" dirty="0"/>
          </a:p>
        </p:txBody>
      </p:sp>
      <p:grpSp>
        <p:nvGrpSpPr>
          <p:cNvPr id="13" name="Group 12"/>
          <p:cNvGrpSpPr/>
          <p:nvPr/>
        </p:nvGrpSpPr>
        <p:grpSpPr>
          <a:xfrm>
            <a:off x="3040732" y="3067050"/>
            <a:ext cx="4168395" cy="1216947"/>
            <a:chOff x="3040732" y="3067050"/>
            <a:chExt cx="4168395" cy="1216947"/>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0732" y="3067050"/>
              <a:ext cx="4168395" cy="1216947"/>
            </a:xfrm>
            <a:prstGeom prst="rect">
              <a:avLst/>
            </a:prstGeom>
          </p:spPr>
        </p:pic>
        <p:sp>
          <p:nvSpPr>
            <p:cNvPr id="8" name="TextBox 7"/>
            <p:cNvSpPr txBox="1"/>
            <p:nvPr/>
          </p:nvSpPr>
          <p:spPr>
            <a:xfrm>
              <a:off x="3648637" y="3429301"/>
              <a:ext cx="3011595" cy="553998"/>
            </a:xfrm>
            <a:prstGeom prst="rect">
              <a:avLst/>
            </a:prstGeom>
            <a:noFill/>
          </p:spPr>
          <p:txBody>
            <a:bodyPr wrap="square" rtlCol="0">
              <a:spAutoFit/>
            </a:bodyPr>
            <a:lstStyle/>
            <a:p>
              <a:r>
                <a:rPr lang="en-GB" sz="3000" dirty="0">
                  <a:solidFill>
                    <a:srgbClr val="3BB6CE"/>
                  </a:solidFill>
                  <a:latin typeface="Hand Of Sean (Demo)" pitchFamily="2" charset="0"/>
                </a:rPr>
                <a:t>Attendance</a:t>
              </a:r>
            </a:p>
          </p:txBody>
        </p:sp>
      </p:grpSp>
      <p:grpSp>
        <p:nvGrpSpPr>
          <p:cNvPr id="15" name="Group 14"/>
          <p:cNvGrpSpPr/>
          <p:nvPr/>
        </p:nvGrpSpPr>
        <p:grpSpPr>
          <a:xfrm>
            <a:off x="1619672" y="4941168"/>
            <a:ext cx="4057931" cy="1184697"/>
            <a:chOff x="1619672" y="4941168"/>
            <a:chExt cx="4057931" cy="1184697"/>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4941168"/>
              <a:ext cx="4057931" cy="1184697"/>
            </a:xfrm>
            <a:prstGeom prst="rect">
              <a:avLst/>
            </a:prstGeom>
          </p:spPr>
        </p:pic>
        <p:sp>
          <p:nvSpPr>
            <p:cNvPr id="10" name="TextBox 9"/>
            <p:cNvSpPr txBox="1"/>
            <p:nvPr/>
          </p:nvSpPr>
          <p:spPr>
            <a:xfrm>
              <a:off x="2195735" y="5301208"/>
              <a:ext cx="3011595" cy="553998"/>
            </a:xfrm>
            <a:prstGeom prst="rect">
              <a:avLst/>
            </a:prstGeom>
            <a:noFill/>
          </p:spPr>
          <p:txBody>
            <a:bodyPr wrap="square" rtlCol="0">
              <a:spAutoFit/>
            </a:bodyPr>
            <a:lstStyle/>
            <a:p>
              <a:r>
                <a:rPr lang="en-GB" sz="3000" dirty="0" smtClean="0">
                  <a:solidFill>
                    <a:schemeClr val="accent4"/>
                  </a:solidFill>
                  <a:latin typeface="Hand Of Sean (Demo)" pitchFamily="2" charset="0"/>
                </a:rPr>
                <a:t>Pastoral</a:t>
              </a:r>
              <a:endParaRPr lang="en-GB" sz="3000" dirty="0">
                <a:solidFill>
                  <a:schemeClr val="accent4"/>
                </a:solidFill>
                <a:latin typeface="Hand Of Sean (Demo)" pitchFamily="2" charset="0"/>
              </a:endParaRPr>
            </a:p>
          </p:txBody>
        </p:sp>
      </p:grpSp>
      <p:grpSp>
        <p:nvGrpSpPr>
          <p:cNvPr id="9" name="Group 8"/>
          <p:cNvGrpSpPr/>
          <p:nvPr/>
        </p:nvGrpSpPr>
        <p:grpSpPr>
          <a:xfrm>
            <a:off x="618592" y="4005064"/>
            <a:ext cx="4115730" cy="1201572"/>
            <a:chOff x="618592" y="4005064"/>
            <a:chExt cx="4115730" cy="1201572"/>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592" y="4005064"/>
              <a:ext cx="4115730" cy="1201572"/>
            </a:xfrm>
            <a:prstGeom prst="rect">
              <a:avLst/>
            </a:prstGeom>
          </p:spPr>
        </p:pic>
        <p:sp>
          <p:nvSpPr>
            <p:cNvPr id="11" name="TextBox 10"/>
            <p:cNvSpPr txBox="1"/>
            <p:nvPr/>
          </p:nvSpPr>
          <p:spPr>
            <a:xfrm>
              <a:off x="1221300" y="4387170"/>
              <a:ext cx="3011595" cy="553998"/>
            </a:xfrm>
            <a:prstGeom prst="rect">
              <a:avLst/>
            </a:prstGeom>
            <a:noFill/>
          </p:spPr>
          <p:txBody>
            <a:bodyPr wrap="square" rtlCol="0">
              <a:spAutoFit/>
            </a:bodyPr>
            <a:lstStyle/>
            <a:p>
              <a:r>
                <a:rPr lang="en-GB" sz="3000" dirty="0" smtClean="0">
                  <a:solidFill>
                    <a:srgbClr val="FF5800"/>
                  </a:solidFill>
                  <a:latin typeface="Hand Of Sean (Demo)" pitchFamily="2" charset="0"/>
                </a:rPr>
                <a:t>Academic </a:t>
              </a:r>
              <a:endParaRPr lang="en-GB" sz="3000" dirty="0">
                <a:solidFill>
                  <a:srgbClr val="FF5800"/>
                </a:solidFill>
                <a:latin typeface="Hand Of Sean (Demo)" pitchFamily="2" charset="0"/>
              </a:endParaRPr>
            </a:p>
          </p:txBody>
        </p:sp>
      </p:grpSp>
      <p:grpSp>
        <p:nvGrpSpPr>
          <p:cNvPr id="14" name="Group 13"/>
          <p:cNvGrpSpPr/>
          <p:nvPr/>
        </p:nvGrpSpPr>
        <p:grpSpPr>
          <a:xfrm>
            <a:off x="4211960" y="4005064"/>
            <a:ext cx="4193019" cy="1224136"/>
            <a:chOff x="4211960" y="4005064"/>
            <a:chExt cx="4193019" cy="1224136"/>
          </a:xfrm>
        </p:grpSpPr>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1960" y="4005064"/>
              <a:ext cx="4193019" cy="1224136"/>
            </a:xfrm>
            <a:prstGeom prst="rect">
              <a:avLst/>
            </a:prstGeom>
          </p:spPr>
        </p:pic>
        <p:sp>
          <p:nvSpPr>
            <p:cNvPr id="12" name="TextBox 11"/>
            <p:cNvSpPr txBox="1"/>
            <p:nvPr/>
          </p:nvSpPr>
          <p:spPr>
            <a:xfrm>
              <a:off x="4872773" y="4365104"/>
              <a:ext cx="3011595" cy="553998"/>
            </a:xfrm>
            <a:prstGeom prst="rect">
              <a:avLst/>
            </a:prstGeom>
            <a:noFill/>
          </p:spPr>
          <p:txBody>
            <a:bodyPr wrap="square" rtlCol="0">
              <a:spAutoFit/>
            </a:bodyPr>
            <a:lstStyle/>
            <a:p>
              <a:r>
                <a:rPr lang="en-GB" sz="3000" dirty="0" smtClean="0">
                  <a:solidFill>
                    <a:schemeClr val="accent1"/>
                  </a:solidFill>
                  <a:latin typeface="Hand Of Sean (Demo)" pitchFamily="2" charset="0"/>
                </a:rPr>
                <a:t>Behavioural </a:t>
              </a:r>
              <a:endParaRPr lang="en-GB" sz="3000" dirty="0">
                <a:solidFill>
                  <a:schemeClr val="accent1"/>
                </a:solidFill>
                <a:latin typeface="Hand Of Sean (Demo)" pitchFamily="2" charset="0"/>
              </a:endParaRPr>
            </a:p>
          </p:txBody>
        </p:sp>
      </p:grpSp>
    </p:spTree>
    <p:extLst>
      <p:ext uri="{BB962C8B-B14F-4D97-AF65-F5344CB8AC3E}">
        <p14:creationId xmlns:p14="http://schemas.microsoft.com/office/powerpoint/2010/main" val="412101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en-GB" dirty="0"/>
              <a:t>Intervention Outcome Analysis</a:t>
            </a: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988840"/>
            <a:ext cx="8229600" cy="311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411303" y="5040837"/>
            <a:ext cx="1816656" cy="1015663"/>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Expand any Intervention to see the Outcomes given to individual students within the Intervention</a:t>
            </a:r>
            <a:endParaRPr lang="en-GB" dirty="0"/>
          </a:p>
        </p:txBody>
      </p:sp>
      <p:cxnSp>
        <p:nvCxnSpPr>
          <p:cNvPr id="6" name="Straight Arrow Connector 5"/>
          <p:cNvCxnSpPr>
            <a:stCxn id="5" idx="0"/>
          </p:cNvCxnSpPr>
          <p:nvPr/>
        </p:nvCxnSpPr>
        <p:spPr>
          <a:xfrm flipH="1" flipV="1">
            <a:off x="627561" y="2924944"/>
            <a:ext cx="2692070" cy="2115893"/>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873624" y="1124744"/>
            <a:ext cx="1622018" cy="1015663"/>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See the total number of students receiving each Outcome within an Intervention</a:t>
            </a:r>
            <a:endParaRPr lang="en-GB" dirty="0"/>
          </a:p>
        </p:txBody>
      </p:sp>
      <p:cxnSp>
        <p:nvCxnSpPr>
          <p:cNvPr id="9" name="Straight Arrow Connector 8"/>
          <p:cNvCxnSpPr>
            <a:stCxn id="8" idx="2"/>
          </p:cNvCxnSpPr>
          <p:nvPr/>
        </p:nvCxnSpPr>
        <p:spPr>
          <a:xfrm>
            <a:off x="4684633" y="2140407"/>
            <a:ext cx="103391" cy="561108"/>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8" idx="2"/>
          </p:cNvCxnSpPr>
          <p:nvPr/>
        </p:nvCxnSpPr>
        <p:spPr>
          <a:xfrm>
            <a:off x="4684633" y="2140407"/>
            <a:ext cx="607447" cy="561108"/>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796136" y="1124744"/>
            <a:ext cx="1440160" cy="1200329"/>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See the percentage of students receiving each Outcome within an Intervention</a:t>
            </a:r>
            <a:endParaRPr lang="en-GB" dirty="0"/>
          </a:p>
        </p:txBody>
      </p:sp>
      <p:cxnSp>
        <p:nvCxnSpPr>
          <p:cNvPr id="14" name="Straight Arrow Connector 13"/>
          <p:cNvCxnSpPr>
            <a:stCxn id="13" idx="2"/>
          </p:cNvCxnSpPr>
          <p:nvPr/>
        </p:nvCxnSpPr>
        <p:spPr>
          <a:xfrm flipH="1">
            <a:off x="6466369" y="2325073"/>
            <a:ext cx="49847" cy="406929"/>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3" idx="2"/>
          </p:cNvCxnSpPr>
          <p:nvPr/>
        </p:nvCxnSpPr>
        <p:spPr>
          <a:xfrm>
            <a:off x="6516216" y="2325073"/>
            <a:ext cx="504056" cy="406929"/>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596336" y="1268760"/>
            <a:ext cx="1296144" cy="830997"/>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Any students without an Outcome show here</a:t>
            </a:r>
            <a:endParaRPr lang="en-GB" dirty="0"/>
          </a:p>
        </p:txBody>
      </p:sp>
      <p:cxnSp>
        <p:nvCxnSpPr>
          <p:cNvPr id="25" name="Straight Arrow Connector 24"/>
          <p:cNvCxnSpPr>
            <a:stCxn id="24" idx="2"/>
          </p:cNvCxnSpPr>
          <p:nvPr/>
        </p:nvCxnSpPr>
        <p:spPr>
          <a:xfrm>
            <a:off x="8244408" y="2099757"/>
            <a:ext cx="0" cy="320260"/>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788024" y="5190291"/>
            <a:ext cx="2448272" cy="830997"/>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See the total number of students receiving each Outcome across all Interventions in the date range</a:t>
            </a:r>
            <a:endParaRPr lang="en-GB" dirty="0"/>
          </a:p>
        </p:txBody>
      </p:sp>
      <p:cxnSp>
        <p:nvCxnSpPr>
          <p:cNvPr id="4096" name="Straight Arrow Connector 4095"/>
          <p:cNvCxnSpPr>
            <a:stCxn id="31" idx="0"/>
          </p:cNvCxnSpPr>
          <p:nvPr/>
        </p:nvCxnSpPr>
        <p:spPr>
          <a:xfrm flipH="1" flipV="1">
            <a:off x="5495642" y="4941168"/>
            <a:ext cx="516518" cy="249123"/>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4099" name="Straight Arrow Connector 4098"/>
          <p:cNvCxnSpPr>
            <a:stCxn id="31" idx="0"/>
          </p:cNvCxnSpPr>
          <p:nvPr/>
        </p:nvCxnSpPr>
        <p:spPr>
          <a:xfrm flipV="1">
            <a:off x="6012160" y="4941168"/>
            <a:ext cx="0" cy="249123"/>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395304" y="1124744"/>
            <a:ext cx="1245257" cy="646331"/>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Edit any Intervention via this button</a:t>
            </a:r>
            <a:endParaRPr lang="en-GB" dirty="0"/>
          </a:p>
        </p:txBody>
      </p:sp>
      <p:cxnSp>
        <p:nvCxnSpPr>
          <p:cNvPr id="4101" name="Straight Arrow Connector 4100"/>
          <p:cNvCxnSpPr>
            <a:stCxn id="36" idx="2"/>
          </p:cNvCxnSpPr>
          <p:nvPr/>
        </p:nvCxnSpPr>
        <p:spPr>
          <a:xfrm flipH="1">
            <a:off x="1536862" y="1771075"/>
            <a:ext cx="1481071" cy="402807"/>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92138" y="1124744"/>
            <a:ext cx="1573451" cy="830997"/>
          </a:xfrm>
          <a:prstGeom prst="rect">
            <a:avLst/>
          </a:prstGeom>
          <a:solidFill>
            <a:srgbClr val="92D050"/>
          </a:solidFill>
          <a:ln>
            <a:solidFill>
              <a:srgbClr val="00B050"/>
            </a:solidFill>
          </a:ln>
        </p:spPr>
        <p:txBody>
          <a:bodyPr wrap="square" rtlCol="0">
            <a:spAutoFit/>
          </a:bodyPr>
          <a:lstStyle>
            <a:defPPr>
              <a:defRPr lang="en-US"/>
            </a:defPPr>
            <a:lvl1pPr>
              <a:defRPr sz="1200">
                <a:solidFill>
                  <a:schemeClr val="tx1"/>
                </a:solidFill>
                <a:latin typeface="+mn-lt"/>
              </a:defRPr>
            </a:lvl1pPr>
          </a:lstStyle>
          <a:p>
            <a:r>
              <a:rPr lang="en-GB" dirty="0" smtClean="0"/>
              <a:t>Export to Excel – exactly as the screen shows at the point of export</a:t>
            </a:r>
            <a:endParaRPr lang="en-GB" dirty="0"/>
          </a:p>
        </p:txBody>
      </p:sp>
      <p:cxnSp>
        <p:nvCxnSpPr>
          <p:cNvPr id="4103" name="Straight Arrow Connector 4102"/>
          <p:cNvCxnSpPr>
            <a:stCxn id="39" idx="2"/>
          </p:cNvCxnSpPr>
          <p:nvPr/>
        </p:nvCxnSpPr>
        <p:spPr>
          <a:xfrm flipH="1">
            <a:off x="755576" y="1955741"/>
            <a:ext cx="423288" cy="218141"/>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4109" name="Straight Arrow Connector 4108"/>
          <p:cNvCxnSpPr>
            <a:stCxn id="5" idx="0"/>
          </p:cNvCxnSpPr>
          <p:nvPr/>
        </p:nvCxnSpPr>
        <p:spPr>
          <a:xfrm flipH="1" flipV="1">
            <a:off x="627561" y="4451008"/>
            <a:ext cx="2692070" cy="589829"/>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6179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eep_in_Tou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648"/>
            <a:ext cx="3524922" cy="1224136"/>
          </a:xfrm>
          <a:prstGeom prst="rect">
            <a:avLst/>
          </a:prstGeom>
        </p:spPr>
      </p:pic>
      <p:pic>
        <p:nvPicPr>
          <p:cNvPr id="6" name="Picture 5" descr="CapitaLogo_A4.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525" y="6018582"/>
            <a:ext cx="1879235" cy="394912"/>
          </a:xfrm>
          <a:prstGeom prst="rect">
            <a:avLst/>
          </a:prstGeom>
        </p:spPr>
      </p:pic>
      <p:pic>
        <p:nvPicPr>
          <p:cNvPr id="8" name="Picture 7" descr="SIMS_ADDRESSBAR.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5877272"/>
            <a:ext cx="5841752" cy="650397"/>
          </a:xfrm>
          <a:prstGeom prst="rect">
            <a:avLst/>
          </a:prstGeom>
        </p:spPr>
      </p:pic>
      <p:pic>
        <p:nvPicPr>
          <p:cNvPr id="9" name="Picture 8" descr="PHO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1700808"/>
            <a:ext cx="645587" cy="65608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2636912"/>
            <a:ext cx="645586" cy="656084"/>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528" y="3573016"/>
            <a:ext cx="648072" cy="656084"/>
          </a:xfrm>
          <a:prstGeom prst="rect">
            <a:avLst/>
          </a:prstGeom>
        </p:spPr>
      </p:pic>
      <p:sp>
        <p:nvSpPr>
          <p:cNvPr id="12" name="TextBox 11"/>
          <p:cNvSpPr txBox="1"/>
          <p:nvPr/>
        </p:nvSpPr>
        <p:spPr>
          <a:xfrm>
            <a:off x="1115616" y="1772816"/>
            <a:ext cx="3168352" cy="461665"/>
          </a:xfrm>
          <a:prstGeom prst="rect">
            <a:avLst/>
          </a:prstGeom>
          <a:noFill/>
        </p:spPr>
        <p:txBody>
          <a:bodyPr wrap="square" rtlCol="0">
            <a:spAutoFit/>
          </a:bodyPr>
          <a:lstStyle/>
          <a:p>
            <a:pPr algn="l"/>
            <a:r>
              <a:rPr lang="en-US" sz="2400" b="0" dirty="0" smtClean="0">
                <a:solidFill>
                  <a:srgbClr val="505253"/>
                </a:solidFill>
              </a:rPr>
              <a:t>0800 170 1734</a:t>
            </a:r>
            <a:endParaRPr lang="en-US" sz="2400" b="0" dirty="0">
              <a:solidFill>
                <a:srgbClr val="505253"/>
              </a:solidFill>
            </a:endParaRPr>
          </a:p>
        </p:txBody>
      </p:sp>
      <p:sp>
        <p:nvSpPr>
          <p:cNvPr id="13" name="TextBox 12"/>
          <p:cNvSpPr txBox="1"/>
          <p:nvPr/>
        </p:nvSpPr>
        <p:spPr>
          <a:xfrm>
            <a:off x="1115616" y="2708920"/>
            <a:ext cx="4248472" cy="461665"/>
          </a:xfrm>
          <a:prstGeom prst="rect">
            <a:avLst/>
          </a:prstGeom>
          <a:noFill/>
        </p:spPr>
        <p:txBody>
          <a:bodyPr wrap="square" rtlCol="0">
            <a:spAutoFit/>
          </a:bodyPr>
          <a:lstStyle/>
          <a:p>
            <a:pPr algn="l"/>
            <a:r>
              <a:rPr lang="en-US" sz="2400" b="0" dirty="0" err="1" smtClean="0">
                <a:solidFill>
                  <a:srgbClr val="505253"/>
                </a:solidFill>
              </a:rPr>
              <a:t>info@capita-sims.co.uk</a:t>
            </a:r>
            <a:endParaRPr lang="en-US" sz="2400" b="0" dirty="0">
              <a:solidFill>
                <a:srgbClr val="505253"/>
              </a:solidFill>
            </a:endParaRPr>
          </a:p>
        </p:txBody>
      </p:sp>
      <p:sp>
        <p:nvSpPr>
          <p:cNvPr id="14" name="TextBox 13"/>
          <p:cNvSpPr txBox="1"/>
          <p:nvPr/>
        </p:nvSpPr>
        <p:spPr>
          <a:xfrm>
            <a:off x="1115616" y="3645024"/>
            <a:ext cx="4248472" cy="461665"/>
          </a:xfrm>
          <a:prstGeom prst="rect">
            <a:avLst/>
          </a:prstGeom>
          <a:noFill/>
        </p:spPr>
        <p:txBody>
          <a:bodyPr wrap="square" rtlCol="0">
            <a:spAutoFit/>
          </a:bodyPr>
          <a:lstStyle/>
          <a:p>
            <a:pPr algn="l"/>
            <a:r>
              <a:rPr lang="en-US" sz="2400" b="0" dirty="0" err="1" smtClean="0">
                <a:solidFill>
                  <a:srgbClr val="505253"/>
                </a:solidFill>
              </a:rPr>
              <a:t>www.capita-sims.co.uk</a:t>
            </a:r>
            <a:endParaRPr lang="en-US" sz="2400" b="0" dirty="0">
              <a:solidFill>
                <a:srgbClr val="505253"/>
              </a:solidFill>
            </a:endParaRPr>
          </a:p>
        </p:txBody>
      </p:sp>
      <p:pic>
        <p:nvPicPr>
          <p:cNvPr id="15" name="Picture 14" descr="Twitter_logo_blue.ep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762" y="4653136"/>
            <a:ext cx="541830" cy="440978"/>
          </a:xfrm>
          <a:prstGeom prst="rect">
            <a:avLst/>
          </a:prstGeom>
        </p:spPr>
      </p:pic>
      <p:sp>
        <p:nvSpPr>
          <p:cNvPr id="16" name="TextBox 15"/>
          <p:cNvSpPr txBox="1"/>
          <p:nvPr/>
        </p:nvSpPr>
        <p:spPr>
          <a:xfrm>
            <a:off x="1115616" y="4653136"/>
            <a:ext cx="4968552" cy="461665"/>
          </a:xfrm>
          <a:prstGeom prst="rect">
            <a:avLst/>
          </a:prstGeom>
          <a:noFill/>
        </p:spPr>
        <p:txBody>
          <a:bodyPr wrap="square" rtlCol="0">
            <a:spAutoFit/>
          </a:bodyPr>
          <a:lstStyle/>
          <a:p>
            <a:pPr algn="l"/>
            <a:r>
              <a:rPr lang="en-US" sz="2400" b="0" dirty="0" smtClean="0">
                <a:solidFill>
                  <a:srgbClr val="505253"/>
                </a:solidFill>
              </a:rPr>
              <a:t>Follow us on Twitter </a:t>
            </a:r>
            <a:r>
              <a:rPr lang="en-US" sz="2400" b="0" dirty="0" smtClean="0">
                <a:solidFill>
                  <a:schemeClr val="accent4"/>
                </a:solidFill>
              </a:rPr>
              <a:t>@</a:t>
            </a:r>
            <a:r>
              <a:rPr lang="en-US" sz="2400" b="0" dirty="0" err="1" smtClean="0">
                <a:solidFill>
                  <a:schemeClr val="accent4"/>
                </a:solidFill>
              </a:rPr>
              <a:t>CapitaSIMS</a:t>
            </a:r>
            <a:endParaRPr lang="en-US" sz="2400" b="0" dirty="0">
              <a:solidFill>
                <a:schemeClr val="accent4"/>
              </a:solidFill>
            </a:endParaRPr>
          </a:p>
        </p:txBody>
      </p:sp>
    </p:spTree>
    <p:extLst>
      <p:ext uri="{BB962C8B-B14F-4D97-AF65-F5344CB8AC3E}">
        <p14:creationId xmlns:p14="http://schemas.microsoft.com/office/powerpoint/2010/main" val="1133166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How do Interventions relate to SIMS?</a:t>
            </a:r>
            <a:endParaRPr lang="en-US" dirty="0"/>
          </a:p>
        </p:txBody>
      </p:sp>
      <p:sp>
        <p:nvSpPr>
          <p:cNvPr id="9" name="Text Placeholder 8"/>
          <p:cNvSpPr>
            <a:spLocks noGrp="1"/>
          </p:cNvSpPr>
          <p:nvPr>
            <p:ph type="body" sz="quarter" idx="10"/>
          </p:nvPr>
        </p:nvSpPr>
        <p:spPr/>
        <p:txBody>
          <a:bodyPr/>
          <a:lstStyle/>
          <a:p>
            <a:r>
              <a:rPr lang="en-US" dirty="0" smtClean="0"/>
              <a:t>Brand new module </a:t>
            </a:r>
          </a:p>
          <a:p>
            <a:endParaRPr lang="en-US" dirty="0" smtClean="0"/>
          </a:p>
          <a:p>
            <a:endParaRPr lang="en-US" dirty="0"/>
          </a:p>
          <a:p>
            <a:r>
              <a:rPr lang="en-US" dirty="0" smtClean="0"/>
              <a:t>Integrated into SIMS7 Core</a:t>
            </a:r>
            <a:endParaRPr lang="en-US" dirty="0"/>
          </a:p>
          <a:p>
            <a:endParaRPr lang="en-US" dirty="0" smtClean="0"/>
          </a:p>
          <a:p>
            <a:endParaRPr lang="en-US" dirty="0"/>
          </a:p>
          <a:p>
            <a:r>
              <a:rPr lang="en-US" dirty="0" smtClean="0"/>
              <a:t>Due in Spring 2017</a:t>
            </a:r>
            <a:endParaRPr lang="en-GB" dirty="0"/>
          </a:p>
          <a:p>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3387" y="4221088"/>
            <a:ext cx="2813173" cy="1753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cdn.bestatselling.com/wp-content/uploads/2016/04/new-1027875_960_720.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33" t="10369" r="9192" b="21843"/>
          <a:stretch/>
        </p:blipFill>
        <p:spPr bwMode="auto">
          <a:xfrm>
            <a:off x="5152565" y="1268760"/>
            <a:ext cx="2065268" cy="158417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8167" y="2924944"/>
            <a:ext cx="2320534" cy="1090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5323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will the new Interventions Module do?</a:t>
            </a:r>
            <a:endParaRPr lang="en-GB" dirty="0"/>
          </a:p>
        </p:txBody>
      </p:sp>
      <p:sp>
        <p:nvSpPr>
          <p:cNvPr id="3" name="Text Placeholder 2"/>
          <p:cNvSpPr>
            <a:spLocks noGrp="1"/>
          </p:cNvSpPr>
          <p:nvPr>
            <p:ph type="body" sz="quarter" idx="10"/>
          </p:nvPr>
        </p:nvSpPr>
        <p:spPr/>
        <p:txBody>
          <a:bodyPr/>
          <a:lstStyle/>
          <a:p>
            <a:pPr marL="0" indent="0">
              <a:buNone/>
            </a:pPr>
            <a:r>
              <a:rPr lang="en-GB" sz="2800" dirty="0">
                <a:solidFill>
                  <a:schemeClr val="tx1"/>
                </a:solidFill>
              </a:rPr>
              <a:t>SIMS Interventions will be a system to </a:t>
            </a:r>
            <a:r>
              <a:rPr lang="en-GB" sz="2800" b="1" dirty="0">
                <a:solidFill>
                  <a:schemeClr val="tx2"/>
                </a:solidFill>
              </a:rPr>
              <a:t>track</a:t>
            </a:r>
            <a:r>
              <a:rPr lang="en-GB" sz="2800" dirty="0">
                <a:solidFill>
                  <a:schemeClr val="tx2"/>
                </a:solidFill>
              </a:rPr>
              <a:t> </a:t>
            </a:r>
            <a:r>
              <a:rPr lang="en-GB" sz="2800" b="1" dirty="0">
                <a:solidFill>
                  <a:schemeClr val="tx2"/>
                </a:solidFill>
              </a:rPr>
              <a:t>underperforming</a:t>
            </a:r>
            <a:r>
              <a:rPr lang="en-GB" sz="2800" dirty="0">
                <a:solidFill>
                  <a:schemeClr val="tx2"/>
                </a:solidFill>
              </a:rPr>
              <a:t> </a:t>
            </a:r>
            <a:r>
              <a:rPr lang="en-GB" sz="2800" b="1" dirty="0">
                <a:solidFill>
                  <a:schemeClr val="tx2"/>
                </a:solidFill>
              </a:rPr>
              <a:t>students</a:t>
            </a:r>
            <a:r>
              <a:rPr lang="en-GB" sz="2800" dirty="0">
                <a:solidFill>
                  <a:schemeClr val="tx1"/>
                </a:solidFill>
              </a:rPr>
              <a:t>, allocate additional </a:t>
            </a:r>
            <a:r>
              <a:rPr lang="en-GB" sz="2800" b="1" dirty="0">
                <a:solidFill>
                  <a:schemeClr val="tx2"/>
                </a:solidFill>
              </a:rPr>
              <a:t>support</a:t>
            </a:r>
            <a:r>
              <a:rPr lang="en-GB" sz="2800" dirty="0">
                <a:solidFill>
                  <a:schemeClr val="tx1"/>
                </a:solidFill>
              </a:rPr>
              <a:t> and resources, and track how those </a:t>
            </a:r>
            <a:r>
              <a:rPr lang="en-GB" sz="2800" b="1" dirty="0">
                <a:solidFill>
                  <a:schemeClr val="tx2"/>
                </a:solidFill>
              </a:rPr>
              <a:t>resources</a:t>
            </a:r>
            <a:r>
              <a:rPr lang="en-GB" sz="2800" dirty="0">
                <a:solidFill>
                  <a:schemeClr val="tx1"/>
                </a:solidFill>
              </a:rPr>
              <a:t> affect KPIs, </a:t>
            </a:r>
            <a:r>
              <a:rPr lang="en-GB" sz="2800" dirty="0" smtClean="0">
                <a:solidFill>
                  <a:schemeClr val="tx1"/>
                </a:solidFill>
              </a:rPr>
              <a:t>as </a:t>
            </a:r>
            <a:r>
              <a:rPr lang="en-GB" sz="2800" dirty="0">
                <a:solidFill>
                  <a:schemeClr val="tx1"/>
                </a:solidFill>
              </a:rPr>
              <a:t>well as how much </a:t>
            </a:r>
            <a:r>
              <a:rPr lang="en-GB" sz="2800" dirty="0" smtClean="0">
                <a:solidFill>
                  <a:schemeClr val="tx1"/>
                </a:solidFill>
              </a:rPr>
              <a:t>those </a:t>
            </a:r>
            <a:r>
              <a:rPr lang="en-GB" sz="2800" dirty="0">
                <a:solidFill>
                  <a:schemeClr val="tx1"/>
                </a:solidFill>
              </a:rPr>
              <a:t>resources </a:t>
            </a:r>
            <a:r>
              <a:rPr lang="en-GB" sz="2800" b="1" dirty="0">
                <a:solidFill>
                  <a:schemeClr val="tx2"/>
                </a:solidFill>
              </a:rPr>
              <a:t>cost</a:t>
            </a:r>
            <a:r>
              <a:rPr lang="en-GB" sz="2800" dirty="0">
                <a:solidFill>
                  <a:schemeClr val="tx2"/>
                </a:solidFill>
              </a:rPr>
              <a:t>,</a:t>
            </a:r>
            <a:r>
              <a:rPr lang="en-GB" sz="2800" dirty="0">
                <a:solidFill>
                  <a:schemeClr val="tx1"/>
                </a:solidFill>
              </a:rPr>
              <a:t> </a:t>
            </a:r>
            <a:r>
              <a:rPr lang="en-GB" sz="2800" dirty="0" smtClean="0">
                <a:solidFill>
                  <a:schemeClr val="tx1"/>
                </a:solidFill>
              </a:rPr>
              <a:t>from </a:t>
            </a:r>
            <a:r>
              <a:rPr lang="en-GB" sz="2800" dirty="0">
                <a:solidFill>
                  <a:schemeClr val="tx1"/>
                </a:solidFill>
              </a:rPr>
              <a:t>a central area, </a:t>
            </a:r>
            <a:r>
              <a:rPr lang="en-GB" sz="2800" dirty="0" smtClean="0">
                <a:solidFill>
                  <a:schemeClr val="tx1"/>
                </a:solidFill>
              </a:rPr>
              <a:t>so </a:t>
            </a:r>
            <a:r>
              <a:rPr lang="en-GB" sz="2800" dirty="0">
                <a:solidFill>
                  <a:schemeClr val="tx1"/>
                </a:solidFill>
              </a:rPr>
              <a:t>that </a:t>
            </a:r>
            <a:r>
              <a:rPr lang="en-GB" sz="2800" b="1" dirty="0">
                <a:solidFill>
                  <a:schemeClr val="tx2"/>
                </a:solidFill>
              </a:rPr>
              <a:t>outcomes </a:t>
            </a:r>
            <a:r>
              <a:rPr lang="en-GB" sz="2800" b="1" dirty="0" smtClean="0">
                <a:solidFill>
                  <a:schemeClr val="tx2"/>
                </a:solidFill>
              </a:rPr>
              <a:t>can </a:t>
            </a:r>
            <a:r>
              <a:rPr lang="en-GB" sz="2800" b="1" dirty="0">
                <a:solidFill>
                  <a:schemeClr val="tx2"/>
                </a:solidFill>
              </a:rPr>
              <a:t>be tracked</a:t>
            </a:r>
            <a:r>
              <a:rPr lang="en-GB" sz="2800" dirty="0">
                <a:solidFill>
                  <a:schemeClr val="tx1"/>
                </a:solidFill>
              </a:rPr>
              <a:t> against </a:t>
            </a:r>
            <a:r>
              <a:rPr lang="en-GB" sz="2800" dirty="0" smtClean="0">
                <a:solidFill>
                  <a:schemeClr val="tx1"/>
                </a:solidFill>
              </a:rPr>
              <a:t>cost</a:t>
            </a:r>
            <a:r>
              <a:rPr lang="en-GB" sz="2800" dirty="0">
                <a:solidFill>
                  <a:schemeClr val="tx1"/>
                </a:solidFill>
              </a:rPr>
              <a:t>.  </a:t>
            </a:r>
          </a:p>
          <a:p>
            <a:endParaRPr lang="en-GB" dirty="0"/>
          </a:p>
        </p:txBody>
      </p:sp>
      <p:pic>
        <p:nvPicPr>
          <p:cNvPr id="4" name="Picture 2" descr="Image result for p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198885"/>
            <a:ext cx="3995936" cy="265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809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crawford\OneDrive - Capita-\Business Cases\Interventions\Intervention Quote - SIMS sty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61159"/>
            <a:ext cx="8214324" cy="5488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19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What does SIMS Interventions do?</a:t>
            </a:r>
            <a:endParaRPr lang="en-GB" dirty="0"/>
          </a:p>
        </p:txBody>
      </p:sp>
      <p:sp>
        <p:nvSpPr>
          <p:cNvPr id="6" name="AutoShape 2" descr="Image result for pla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Image result for reporting"/>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6" name="Group 15"/>
          <p:cNvGrpSpPr/>
          <p:nvPr/>
        </p:nvGrpSpPr>
        <p:grpSpPr>
          <a:xfrm>
            <a:off x="-102746" y="1195833"/>
            <a:ext cx="4170689" cy="2969382"/>
            <a:chOff x="-102746" y="1195833"/>
            <a:chExt cx="4170689" cy="2969382"/>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94" y="2293007"/>
              <a:ext cx="1872208"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102746" y="1195833"/>
              <a:ext cx="4170689" cy="1217617"/>
              <a:chOff x="-102746" y="1195833"/>
              <a:chExt cx="4170689" cy="1217617"/>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46" y="1195833"/>
                <a:ext cx="4170689" cy="1217617"/>
              </a:xfrm>
              <a:prstGeom prst="rect">
                <a:avLst/>
              </a:prstGeom>
            </p:spPr>
          </p:pic>
          <p:sp>
            <p:nvSpPr>
              <p:cNvPr id="8" name="TextBox 7"/>
              <p:cNvSpPr txBox="1"/>
              <p:nvPr/>
            </p:nvSpPr>
            <p:spPr>
              <a:xfrm>
                <a:off x="432883" y="1628800"/>
                <a:ext cx="3097288" cy="492443"/>
              </a:xfrm>
              <a:prstGeom prst="rect">
                <a:avLst/>
              </a:prstGeom>
              <a:noFill/>
            </p:spPr>
            <p:txBody>
              <a:bodyPr wrap="square" rtlCol="0">
                <a:spAutoFit/>
              </a:bodyPr>
              <a:lstStyle/>
              <a:p>
                <a:pPr marL="0" indent="0">
                  <a:buNone/>
                </a:pPr>
                <a:r>
                  <a:rPr lang="en-GB" dirty="0">
                    <a:solidFill>
                      <a:schemeClr val="tx2"/>
                    </a:solidFill>
                    <a:latin typeface="Hand Of Sean (Demo)" pitchFamily="2" charset="0"/>
                  </a:rPr>
                  <a:t>Plan Intervention</a:t>
                </a:r>
              </a:p>
            </p:txBody>
          </p:sp>
        </p:grpSp>
      </p:grpSp>
      <p:grpSp>
        <p:nvGrpSpPr>
          <p:cNvPr id="17" name="Group 16"/>
          <p:cNvGrpSpPr/>
          <p:nvPr/>
        </p:nvGrpSpPr>
        <p:grpSpPr>
          <a:xfrm>
            <a:off x="4860052" y="1772816"/>
            <a:ext cx="4105911" cy="2365995"/>
            <a:chOff x="4860052" y="1484784"/>
            <a:chExt cx="4105911" cy="2365995"/>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52" y="1484784"/>
              <a:ext cx="4105911" cy="1198705"/>
            </a:xfrm>
            <a:prstGeom prst="rect">
              <a:avLst/>
            </a:prstGeom>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2564904"/>
              <a:ext cx="355282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508104" y="1928445"/>
              <a:ext cx="2972289" cy="492443"/>
            </a:xfrm>
            <a:prstGeom prst="rect">
              <a:avLst/>
            </a:prstGeom>
            <a:noFill/>
          </p:spPr>
          <p:txBody>
            <a:bodyPr wrap="none" rtlCol="0">
              <a:spAutoFit/>
            </a:bodyPr>
            <a:lstStyle/>
            <a:p>
              <a:r>
                <a:rPr lang="en-GB" dirty="0" smtClean="0">
                  <a:solidFill>
                    <a:schemeClr val="tx2"/>
                  </a:solidFill>
                  <a:latin typeface="Hand Of Sean (Demo)" pitchFamily="2" charset="0"/>
                </a:rPr>
                <a:t>Run Intervention</a:t>
              </a:r>
            </a:p>
          </p:txBody>
        </p:sp>
      </p:grpSp>
      <p:grpSp>
        <p:nvGrpSpPr>
          <p:cNvPr id="19" name="Group 18"/>
          <p:cNvGrpSpPr/>
          <p:nvPr/>
        </p:nvGrpSpPr>
        <p:grpSpPr>
          <a:xfrm>
            <a:off x="1802933" y="4135623"/>
            <a:ext cx="4857300" cy="1957673"/>
            <a:chOff x="1802933" y="4135623"/>
            <a:chExt cx="4857300" cy="1957673"/>
          </a:xfrm>
        </p:grpSpPr>
        <p:pic>
          <p:nvPicPr>
            <p:cNvPr id="4103"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t="18713"/>
            <a:stretch/>
          </p:blipFill>
          <p:spPr bwMode="auto">
            <a:xfrm>
              <a:off x="3331339" y="4292600"/>
              <a:ext cx="3328894" cy="180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2933" y="4135623"/>
              <a:ext cx="2668553" cy="1060616"/>
            </a:xfrm>
            <a:prstGeom prst="rect">
              <a:avLst/>
            </a:prstGeom>
          </p:spPr>
        </p:pic>
        <p:sp>
          <p:nvSpPr>
            <p:cNvPr id="11" name="TextBox 10"/>
            <p:cNvSpPr txBox="1"/>
            <p:nvPr/>
          </p:nvSpPr>
          <p:spPr>
            <a:xfrm>
              <a:off x="1907704" y="4437112"/>
              <a:ext cx="2424482" cy="492443"/>
            </a:xfrm>
            <a:prstGeom prst="rect">
              <a:avLst/>
            </a:prstGeom>
            <a:noFill/>
          </p:spPr>
          <p:txBody>
            <a:bodyPr wrap="square" rtlCol="0">
              <a:spAutoFit/>
            </a:bodyPr>
            <a:lstStyle/>
            <a:p>
              <a:r>
                <a:rPr lang="en-GB" dirty="0" smtClean="0">
                  <a:solidFill>
                    <a:schemeClr val="tx2"/>
                  </a:solidFill>
                  <a:latin typeface="Hand Of Sean (Demo)" pitchFamily="2" charset="0"/>
                </a:rPr>
                <a:t>Reporting</a:t>
              </a:r>
              <a:endParaRPr lang="en-GB" dirty="0"/>
            </a:p>
          </p:txBody>
        </p:sp>
      </p:grpSp>
    </p:spTree>
    <p:extLst>
      <p:ext uri="{BB962C8B-B14F-4D97-AF65-F5344CB8AC3E}">
        <p14:creationId xmlns:p14="http://schemas.microsoft.com/office/powerpoint/2010/main" val="2960789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parts of SIMS Interventions</a:t>
            </a:r>
            <a:endParaRPr lang="en-GB" dirty="0"/>
          </a:p>
        </p:txBody>
      </p:sp>
      <p:graphicFrame>
        <p:nvGraphicFramePr>
          <p:cNvPr id="4" name="Diagram 3"/>
          <p:cNvGraphicFramePr/>
          <p:nvPr>
            <p:extLst>
              <p:ext uri="{D42A27DB-BD31-4B8C-83A1-F6EECF244321}">
                <p14:modId xmlns:p14="http://schemas.microsoft.com/office/powerpoint/2010/main" val="328475825"/>
              </p:ext>
            </p:extLst>
          </p:nvPr>
        </p:nvGraphicFramePr>
        <p:xfrm>
          <a:off x="216024" y="1196752"/>
          <a:ext cx="8676456"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2753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467544" y="5517232"/>
            <a:ext cx="9009000" cy="432047"/>
          </a:xfrm>
          <a:prstGeom prst="rect">
            <a:avLst/>
          </a:prstGeom>
        </p:spPr>
        <p:txBody>
          <a:bodyPr wrap="none" lIns="0" tIns="0" rIns="0" bIns="0" anchor="t" anchorCtr="0"/>
          <a:lstStyle>
            <a:lvl1pPr algn="l" defTabSz="914400" rtl="0" eaLnBrk="1" latinLnBrk="0" hangingPunct="1">
              <a:spcBef>
                <a:spcPct val="0"/>
              </a:spcBef>
              <a:buNone/>
              <a:defRPr sz="2400" b="0" kern="1200">
                <a:solidFill>
                  <a:schemeClr val="accent4"/>
                </a:solidFill>
                <a:latin typeface="+mj-lt"/>
                <a:ea typeface="+mj-ea"/>
                <a:cs typeface="+mj-cs"/>
              </a:defRPr>
            </a:lvl1pPr>
          </a:lstStyle>
          <a:p>
            <a:pPr fontAlgn="auto">
              <a:spcAft>
                <a:spcPts val="0"/>
              </a:spcAft>
            </a:pPr>
            <a:r>
              <a:rPr lang="en-GB" dirty="0" smtClean="0"/>
              <a:t>PLAN INTERVENTION</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334000"/>
          </a:xfrm>
          <a:prstGeom prst="rect">
            <a:avLst/>
          </a:prstGeom>
        </p:spPr>
      </p:pic>
    </p:spTree>
    <p:extLst>
      <p:ext uri="{BB962C8B-B14F-4D97-AF65-F5344CB8AC3E}">
        <p14:creationId xmlns:p14="http://schemas.microsoft.com/office/powerpoint/2010/main" val="22768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 Intervention</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28" y="2276872"/>
            <a:ext cx="7920880" cy="2867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23728" y="1618988"/>
            <a:ext cx="1212676" cy="461665"/>
          </a:xfrm>
          <a:prstGeom prst="rect">
            <a:avLst/>
          </a:prstGeom>
          <a:solidFill>
            <a:schemeClr val="tx2">
              <a:lumMod val="20000"/>
              <a:lumOff val="80000"/>
            </a:schemeClr>
          </a:solidFill>
          <a:ln w="19050">
            <a:solidFill>
              <a:schemeClr val="tx2">
                <a:lumMod val="40000"/>
                <a:lumOff val="60000"/>
              </a:schemeClr>
            </a:solidFill>
          </a:ln>
        </p:spPr>
        <p:txBody>
          <a:bodyPr wrap="square" rtlCol="0">
            <a:spAutoFit/>
          </a:bodyPr>
          <a:lstStyle/>
          <a:p>
            <a:r>
              <a:rPr lang="en-GB" sz="1200" dirty="0" smtClean="0">
                <a:solidFill>
                  <a:schemeClr val="tx1">
                    <a:lumMod val="50000"/>
                  </a:schemeClr>
                </a:solidFill>
              </a:rPr>
              <a:t>Find existing Interventions</a:t>
            </a:r>
            <a:endParaRPr lang="en-GB" sz="1200" dirty="0">
              <a:solidFill>
                <a:schemeClr val="tx1">
                  <a:lumMod val="50000"/>
                </a:schemeClr>
              </a:solidFill>
            </a:endParaRPr>
          </a:p>
        </p:txBody>
      </p:sp>
      <p:sp>
        <p:nvSpPr>
          <p:cNvPr id="6" name="TextBox 5"/>
          <p:cNvSpPr txBox="1"/>
          <p:nvPr/>
        </p:nvSpPr>
        <p:spPr>
          <a:xfrm>
            <a:off x="6588224" y="1618987"/>
            <a:ext cx="2448272" cy="461665"/>
          </a:xfrm>
          <a:prstGeom prst="rect">
            <a:avLst/>
          </a:prstGeom>
          <a:solidFill>
            <a:schemeClr val="tx2">
              <a:lumMod val="20000"/>
              <a:lumOff val="80000"/>
            </a:schemeClr>
          </a:solidFill>
          <a:ln w="19050">
            <a:solidFill>
              <a:schemeClr val="tx2">
                <a:lumMod val="40000"/>
                <a:lumOff val="60000"/>
              </a:schemeClr>
            </a:solidFill>
          </a:ln>
        </p:spPr>
        <p:txBody>
          <a:bodyPr wrap="square" rtlCol="0">
            <a:spAutoFit/>
          </a:bodyPr>
          <a:lstStyle/>
          <a:p>
            <a:r>
              <a:rPr lang="en-GB" sz="1200" dirty="0" smtClean="0">
                <a:solidFill>
                  <a:schemeClr val="tx1">
                    <a:lumMod val="50000"/>
                  </a:schemeClr>
                </a:solidFill>
              </a:rPr>
              <a:t>Find Interventions associated to any adult in the system</a:t>
            </a:r>
            <a:endParaRPr lang="en-GB" sz="1200" dirty="0">
              <a:solidFill>
                <a:schemeClr val="tx1">
                  <a:lumMod val="50000"/>
                </a:schemeClr>
              </a:solidFill>
            </a:endParaRPr>
          </a:p>
        </p:txBody>
      </p:sp>
      <p:sp>
        <p:nvSpPr>
          <p:cNvPr id="7" name="TextBox 6"/>
          <p:cNvSpPr txBox="1"/>
          <p:nvPr/>
        </p:nvSpPr>
        <p:spPr>
          <a:xfrm>
            <a:off x="615628" y="1618988"/>
            <a:ext cx="1212676" cy="461665"/>
          </a:xfrm>
          <a:prstGeom prst="rect">
            <a:avLst/>
          </a:prstGeom>
          <a:solidFill>
            <a:schemeClr val="tx2">
              <a:lumMod val="20000"/>
              <a:lumOff val="80000"/>
            </a:schemeClr>
          </a:solidFill>
          <a:ln w="19050">
            <a:solidFill>
              <a:schemeClr val="tx2">
                <a:lumMod val="40000"/>
                <a:lumOff val="60000"/>
              </a:schemeClr>
            </a:solidFill>
          </a:ln>
        </p:spPr>
        <p:txBody>
          <a:bodyPr wrap="square" rtlCol="0">
            <a:spAutoFit/>
          </a:bodyPr>
          <a:lstStyle/>
          <a:p>
            <a:r>
              <a:rPr lang="en-GB" sz="1200" dirty="0" smtClean="0">
                <a:solidFill>
                  <a:schemeClr val="tx1">
                    <a:lumMod val="50000"/>
                  </a:schemeClr>
                </a:solidFill>
              </a:rPr>
              <a:t>Create new Interventions</a:t>
            </a:r>
            <a:endParaRPr lang="en-GB" sz="1200" dirty="0">
              <a:solidFill>
                <a:schemeClr val="tx1">
                  <a:lumMod val="50000"/>
                </a:schemeClr>
              </a:solidFill>
            </a:endParaRPr>
          </a:p>
        </p:txBody>
      </p:sp>
      <p:sp>
        <p:nvSpPr>
          <p:cNvPr id="8" name="TextBox 7"/>
          <p:cNvSpPr txBox="1"/>
          <p:nvPr/>
        </p:nvSpPr>
        <p:spPr>
          <a:xfrm>
            <a:off x="3363392" y="5301208"/>
            <a:ext cx="1712664" cy="646331"/>
          </a:xfrm>
          <a:prstGeom prst="rect">
            <a:avLst/>
          </a:prstGeom>
          <a:solidFill>
            <a:schemeClr val="tx2">
              <a:lumMod val="20000"/>
              <a:lumOff val="80000"/>
            </a:schemeClr>
          </a:solidFill>
          <a:ln w="19050">
            <a:solidFill>
              <a:schemeClr val="tx2">
                <a:lumMod val="40000"/>
                <a:lumOff val="60000"/>
              </a:schemeClr>
            </a:solidFill>
          </a:ln>
        </p:spPr>
        <p:txBody>
          <a:bodyPr wrap="square" rtlCol="0">
            <a:spAutoFit/>
          </a:bodyPr>
          <a:lstStyle/>
          <a:p>
            <a:r>
              <a:rPr lang="en-GB" sz="1200" dirty="0" smtClean="0">
                <a:solidFill>
                  <a:schemeClr val="tx1">
                    <a:lumMod val="50000"/>
                  </a:schemeClr>
                </a:solidFill>
              </a:rPr>
              <a:t>View key information about existing Interventions</a:t>
            </a:r>
            <a:endParaRPr lang="en-GB" sz="1200" dirty="0">
              <a:solidFill>
                <a:schemeClr val="tx1">
                  <a:lumMod val="50000"/>
                </a:schemeClr>
              </a:solidFill>
            </a:endParaRPr>
          </a:p>
        </p:txBody>
      </p:sp>
      <p:sp>
        <p:nvSpPr>
          <p:cNvPr id="10" name="TextBox 9"/>
          <p:cNvSpPr txBox="1"/>
          <p:nvPr/>
        </p:nvSpPr>
        <p:spPr>
          <a:xfrm>
            <a:off x="3969730" y="1618988"/>
            <a:ext cx="2186446" cy="461665"/>
          </a:xfrm>
          <a:prstGeom prst="rect">
            <a:avLst/>
          </a:prstGeom>
          <a:solidFill>
            <a:schemeClr val="tx2">
              <a:lumMod val="20000"/>
              <a:lumOff val="80000"/>
            </a:schemeClr>
          </a:solidFill>
          <a:ln w="19050">
            <a:solidFill>
              <a:schemeClr val="tx2">
                <a:lumMod val="40000"/>
                <a:lumOff val="60000"/>
              </a:schemeClr>
            </a:solidFill>
          </a:ln>
        </p:spPr>
        <p:txBody>
          <a:bodyPr wrap="square" rtlCol="0">
            <a:spAutoFit/>
          </a:bodyPr>
          <a:lstStyle/>
          <a:p>
            <a:r>
              <a:rPr lang="en-GB" sz="1200" dirty="0" smtClean="0">
                <a:solidFill>
                  <a:schemeClr val="tx1">
                    <a:lumMod val="50000"/>
                  </a:schemeClr>
                </a:solidFill>
              </a:rPr>
              <a:t>Find Interventions related to a particular subject</a:t>
            </a:r>
            <a:endParaRPr lang="en-GB" sz="1200" dirty="0">
              <a:solidFill>
                <a:schemeClr val="tx1">
                  <a:lumMod val="50000"/>
                </a:schemeClr>
              </a:solidFill>
            </a:endParaRPr>
          </a:p>
        </p:txBody>
      </p:sp>
      <p:cxnSp>
        <p:nvCxnSpPr>
          <p:cNvPr id="12" name="Straight Arrow Connector 11"/>
          <p:cNvCxnSpPr>
            <a:stCxn id="7" idx="2"/>
          </p:cNvCxnSpPr>
          <p:nvPr/>
        </p:nvCxnSpPr>
        <p:spPr>
          <a:xfrm flipH="1">
            <a:off x="899592" y="2080653"/>
            <a:ext cx="322374" cy="1132323"/>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2"/>
          </p:cNvCxnSpPr>
          <p:nvPr/>
        </p:nvCxnSpPr>
        <p:spPr>
          <a:xfrm flipH="1">
            <a:off x="1403648" y="2080653"/>
            <a:ext cx="1326418" cy="1132323"/>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2"/>
          </p:cNvCxnSpPr>
          <p:nvPr/>
        </p:nvCxnSpPr>
        <p:spPr>
          <a:xfrm flipH="1">
            <a:off x="3779913" y="2080653"/>
            <a:ext cx="1283040" cy="1852403"/>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2"/>
          </p:cNvCxnSpPr>
          <p:nvPr/>
        </p:nvCxnSpPr>
        <p:spPr>
          <a:xfrm>
            <a:off x="7812360" y="2080652"/>
            <a:ext cx="245616" cy="1420356"/>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0"/>
          </p:cNvCxnSpPr>
          <p:nvPr/>
        </p:nvCxnSpPr>
        <p:spPr>
          <a:xfrm flipV="1">
            <a:off x="4219724" y="4725144"/>
            <a:ext cx="0" cy="576064"/>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705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S INDY CONFERENCE 2014">
  <a:themeElements>
    <a:clrScheme name="SIMS Indy Conference 2014">
      <a:dk1>
        <a:srgbClr val="525253"/>
      </a:dk1>
      <a:lt1>
        <a:srgbClr val="FFFFFF"/>
      </a:lt1>
      <a:dk2>
        <a:srgbClr val="4F2683"/>
      </a:dk2>
      <a:lt2>
        <a:srgbClr val="FFFFFF"/>
      </a:lt2>
      <a:accent1>
        <a:srgbClr val="CA005D"/>
      </a:accent1>
      <a:accent2>
        <a:srgbClr val="6773B6"/>
      </a:accent2>
      <a:accent3>
        <a:srgbClr val="9CA299"/>
      </a:accent3>
      <a:accent4>
        <a:srgbClr val="005B82"/>
      </a:accent4>
      <a:accent5>
        <a:srgbClr val="3CB6CE"/>
      </a:accent5>
      <a:accent6>
        <a:srgbClr val="DCDCDC"/>
      </a:accent6>
      <a:hlink>
        <a:srgbClr val="4F2683"/>
      </a:hlink>
      <a:folHlink>
        <a:srgbClr val="005B82"/>
      </a:folHlink>
    </a:clrScheme>
    <a:fontScheme name="SIMS Indy Conference">
      <a:majorFont>
        <a:latin typeface="Arial"/>
        <a:ea typeface=""/>
        <a:cs typeface=""/>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documentManagement>
    <Document_Description xmlns="a6a28356-f4fe-4097-a94c-778bd662730a">Interventions Benefits</Document_Description>
    <PublishingExpirationDate xmlns="http://schemas.microsoft.com/sharepoint/v3" xsi:nil="true"/>
    <CategoryDescription xmlns="http://schemas.microsoft.com/sharepoint.v3" xsi:nil="true"/>
    <TaxCatchAll xmlns="a6a28356-f4fe-4097-a94c-778bd662730a">
      <Value>9</Value>
    </TaxCatchAll>
    <PublishingStartDate xmlns="http://schemas.microsoft.com/sharepoint/v3" xsi:nil="true"/>
    <_dlc_DocId xmlns="a6a28356-f4fe-4097-a94c-778bd662730a">RESOURCEID-1-4656</_dlc_DocId>
    <_dlc_DocIdUrl xmlns="a6a28356-f4fe-4097-a94c-778bd662730a">
      <Url>http://cssadxdynspt1/_layouts/15/DocIdRedir.aspx?ID=RESOURCEID-1-4656</Url>
      <Description>RESOURCEID-1-4656</Description>
    </_dlc_DocIdUrl>
    <SIMS_x0020_PAGs xmlns="deba8f1d-fc82-455e-a1eb-e2d787ab99a0">
      <Value>Academy Schools</Value>
      <Value>Capita IBS</Value>
      <Value>Capita Supported</Value>
      <Value>Direct Licensed</Value>
      <Value>SIMS Partnership Schools</Value>
      <Value>SIMS Support Teams</Value>
    </SIMS_x0020_PAGs>
    <Start_x0020_Date xmlns="deba8f1d-fc82-455e-a1eb-e2d787ab99a0">2016-11-21T16:29:00+00:00</Start_x0020_Date>
    <All_x0020_PAGs xmlns="deba8f1d-fc82-455e-a1eb-e2d787ab99a0">false</All_x0020_PAGs>
    <Other_x0020_PAGs xmlns="deba8f1d-fc82-455e-a1eb-e2d787ab99a0">
      <Value>Capita Staff</Value>
    </Other_x0020_PAGs>
    <ONE_x0020_PAGs xmlns="deba8f1d-fc82-455e-a1eb-e2d787ab99a0"/>
    <End_x0020_Date xmlns="deba8f1d-fc82-455e-a1eb-e2d787ab99a0">2018-11-01T00:00:00+00:00</End_x0020_Date>
    <f7370ad9c04b46f3a97f93672d5a7c84 xmlns="deba8f1d-fc82-455e-a1eb-e2d787ab99a0">
      <Terms xmlns="http://schemas.microsoft.com/office/infopath/2007/PartnerControls">
        <TermInfo xmlns="http://schemas.microsoft.com/office/infopath/2007/PartnerControls">
          <TermName xmlns="http://schemas.microsoft.com/office/infopath/2007/PartnerControls">SIMS</TermName>
          <TermId xmlns="http://schemas.microsoft.com/office/infopath/2007/PartnerControls">7d2a07e0-03df-4fbb-9b1e-e38bc60a3e2f</TermId>
        </TermInfo>
      </Terms>
    </f7370ad9c04b46f3a97f93672d5a7c84>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A6BAD720E5409A40BEA33F8F45A6670B" ma:contentTypeVersion="71" ma:contentTypeDescription="Create a new document." ma:contentTypeScope="" ma:versionID="13fd45aa17bf55c249b1bb17a2747f95">
  <xsd:schema xmlns:xsd="http://www.w3.org/2001/XMLSchema" xmlns:xs="http://www.w3.org/2001/XMLSchema" xmlns:p="http://schemas.microsoft.com/office/2006/metadata/properties" xmlns:ns1="http://schemas.microsoft.com/sharepoint/v3" xmlns:ns2="a6a28356-f4fe-4097-a94c-778bd662730a" xmlns:ns3="deba8f1d-fc82-455e-a1eb-e2d787ab99a0" xmlns:ns5="http://schemas.microsoft.com/sharepoint.v3" targetNamespace="http://schemas.microsoft.com/office/2006/metadata/properties" ma:root="true" ma:fieldsID="48230b682c6e613ba791b72df2cb12c1" ns1:_="" ns2:_="" ns3:_="" ns5:_="">
    <xsd:import namespace="http://schemas.microsoft.com/sharepoint/v3"/>
    <xsd:import namespace="a6a28356-f4fe-4097-a94c-778bd662730a"/>
    <xsd:import namespace="deba8f1d-fc82-455e-a1eb-e2d787ab99a0"/>
    <xsd:import namespace="http://schemas.microsoft.com/sharepoint.v3"/>
    <xsd:element name="properties">
      <xsd:complexType>
        <xsd:sequence>
          <xsd:element name="documentManagement">
            <xsd:complexType>
              <xsd:all>
                <xsd:element ref="ns2:Document_Description" minOccurs="0"/>
                <xsd:element ref="ns3:All_x0020_PAGs" minOccurs="0"/>
                <xsd:element ref="ns3:SIMS_x0020_PAGs" minOccurs="0"/>
                <xsd:element ref="ns3:ONE_x0020_PAGs" minOccurs="0"/>
                <xsd:element ref="ns3:Other_x0020_PAGs" minOccurs="0"/>
                <xsd:element ref="ns3:Start_x0020_Date"/>
                <xsd:element ref="ns3:End_x0020_Date"/>
                <xsd:element ref="ns1:PublishingExpirationDate" minOccurs="0"/>
                <xsd:element ref="ns1:PublishingStartDate" minOccurs="0"/>
                <xsd:element ref="ns5:CategoryDescription" minOccurs="0"/>
                <xsd:element ref="ns2:_dlc_DocId" minOccurs="0"/>
                <xsd:element ref="ns2:_dlc_DocIdUrl" minOccurs="0"/>
                <xsd:element ref="ns2:_dlc_DocIdPersistId" minOccurs="0"/>
                <xsd:element ref="ns2:TaxCatchAll" minOccurs="0"/>
                <xsd:element ref="ns3:f7370ad9c04b46f3a97f93672d5a7c8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element name="PublishingStartDate" ma:index="13"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a28356-f4fe-4097-a94c-778bd662730a" elementFormDefault="qualified">
    <xsd:import namespace="http://schemas.microsoft.com/office/2006/documentManagement/types"/>
    <xsd:import namespace="http://schemas.microsoft.com/office/infopath/2007/PartnerControls"/>
    <xsd:element name="Document_Description" ma:index="2" nillable="true" ma:displayName="Document_Description" ma:description="Note: The description should be a short, clear explanation of the document for the customer. This will eventually be displayed in the search results." ma:internalName="Document_Description" ma:readOnly="fals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element name="TaxCatchAll" ma:index="22" nillable="true" ma:displayName="Taxonomy Catch All Column" ma:hidden="true" ma:list="{33f57a27-cc25-46ed-bc45-b147b5733ff0}" ma:internalName="TaxCatchAll" ma:showField="CatchAllData" ma:web="a6a28356-f4fe-4097-a94c-778bd66273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eba8f1d-fc82-455e-a1eb-e2d787ab99a0" elementFormDefault="qualified">
    <xsd:import namespace="http://schemas.microsoft.com/office/2006/documentManagement/types"/>
    <xsd:import namespace="http://schemas.microsoft.com/office/infopath/2007/PartnerControls"/>
    <xsd:element name="All_x0020_PAGs" ma:index="3" nillable="true" ma:displayName="All PAGs" ma:default="0" ma:internalName="All_x0020_PAGs" ma:readOnly="false">
      <xsd:simpleType>
        <xsd:restriction base="dms:Boolean"/>
      </xsd:simpleType>
    </xsd:element>
    <xsd:element name="SIMS_x0020_PAGs" ma:index="4" nillable="true" ma:displayName="SIMS PAGs" ma:internalName="SIMS_x0020_PAGs" ma:readOnly="false">
      <xsd:complexType>
        <xsd:complexContent>
          <xsd:extension base="dms:MultiChoice">
            <xsd:sequence>
              <xsd:element name="Value" maxOccurs="unbounded" minOccurs="0" nillable="true">
                <xsd:simpleType>
                  <xsd:restriction base="dms:Choice">
                    <xsd:enumeration value="Academy Schools"/>
                    <xsd:enumeration value="Capita IBS"/>
                    <xsd:enumeration value="Capita Supported"/>
                    <xsd:enumeration value="Direct Licensed"/>
                    <xsd:enumeration value="FMS Partner"/>
                    <xsd:enumeration value="Free Schools"/>
                    <xsd:enumeration value="Independent Schools"/>
                    <xsd:enumeration value="International Schools"/>
                    <xsd:enumeration value="LA Maintained"/>
                    <xsd:enumeration value="SIMS Partners"/>
                    <xsd:enumeration value="SIMS Partnership Schools"/>
                    <xsd:enumeration value="SIMS Support Teams"/>
                    <xsd:enumeration value="SIMS Primary"/>
                    <xsd:enumeration value="Multi-Academy Trusts"/>
                  </xsd:restriction>
                </xsd:simpleType>
              </xsd:element>
            </xsd:sequence>
          </xsd:extension>
        </xsd:complexContent>
      </xsd:complexType>
    </xsd:element>
    <xsd:element name="ONE_x0020_PAGs" ma:index="5" nillable="true" ma:displayName="ONE PAGs" ma:internalName="ONE_x0020_PAGs">
      <xsd:complexType>
        <xsd:complexContent>
          <xsd:extension base="dms:MultiChoice">
            <xsd:sequence>
              <xsd:element name="Value" maxOccurs="unbounded" minOccurs="0" nillable="true">
                <xsd:simpleType>
                  <xsd:restriction base="dms:Choice">
                    <xsd:enumeration value="eSuite"/>
                    <xsd:enumeration value="ONE Partners"/>
                    <xsd:enumeration value="ONE Support Teams"/>
                  </xsd:restriction>
                </xsd:simpleType>
              </xsd:element>
            </xsd:sequence>
          </xsd:extension>
        </xsd:complexContent>
      </xsd:complexType>
    </xsd:element>
    <xsd:element name="Other_x0020_PAGs" ma:index="6" nillable="true" ma:displayName="Other PAGs" ma:default="Capita Staff" ma:description="Note: Please do not uncheck Capita Staff as all Capita users should have access to all the documents" ma:internalName="Other_x0020_PAGs" ma:requiredMultiChoice="true">
      <xsd:complexType>
        <xsd:complexContent>
          <xsd:extension base="dms:MultiChoice">
            <xsd:sequence>
              <xsd:element name="Value" maxOccurs="unbounded" minOccurs="0" nillable="true">
                <xsd:simpleType>
                  <xsd:restriction base="dms:Choice">
                    <xsd:enumeration value="BACS Users"/>
                    <xsd:enumeration value="Capita Staff"/>
                    <xsd:enumeration value="Executive Groups"/>
                    <xsd:enumeration value="SIMS ID"/>
                  </xsd:restriction>
                </xsd:simpleType>
              </xsd:element>
            </xsd:sequence>
          </xsd:extension>
        </xsd:complexContent>
      </xsd:complexType>
    </xsd:element>
    <xsd:element name="Start_x0020_Date" ma:index="7" ma:displayName="Start Date" ma:default="[today]" ma:format="DateTime" ma:internalName="Start_x0020_Date">
      <xsd:simpleType>
        <xsd:restriction base="dms:DateTime"/>
      </xsd:simpleType>
    </xsd:element>
    <xsd:element name="End_x0020_Date" ma:index="8" ma:displayName="End Date" ma:description="i.e. Expiry Date" ma:format="DateTime" ma:internalName="End_x0020_Date">
      <xsd:simpleType>
        <xsd:restriction base="dms:DateTime"/>
      </xsd:simpleType>
    </xsd:element>
    <xsd:element name="f7370ad9c04b46f3a97f93672d5a7c84" ma:index="24" ma:taxonomy="true" ma:internalName="f7370ad9c04b46f3a97f93672d5a7c84" ma:taxonomyFieldName="Classification" ma:displayName="Classification" ma:default="" ma:fieldId="{f7370ad9-c04b-46f3-a97f-93672d5a7c84}" ma:taxonomyMulti="true" ma:sspId="4c2f94e0-fb17-4192-8fb8-a7c2a9b6b1c9" ma:termSetId="746d5758-13dd-461b-94a2-cca2d4dd7a1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15" nillable="true" ma:displayName="Description" ma:hidden="true" ma:internalName="CategoryDescription"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B78853-AFFD-4248-9BFD-86454D7A6439}"/>
</file>

<file path=customXml/itemProps2.xml><?xml version="1.0" encoding="utf-8"?>
<ds:datastoreItem xmlns:ds="http://schemas.openxmlformats.org/officeDocument/2006/customXml" ds:itemID="{4D30DD0A-D6B2-4F85-99AA-149AE208E8BF}"/>
</file>

<file path=customXml/itemProps3.xml><?xml version="1.0" encoding="utf-8"?>
<ds:datastoreItem xmlns:ds="http://schemas.openxmlformats.org/officeDocument/2006/customXml" ds:itemID="{1B02FC98-9AE6-49F7-96CB-12DB318D4D4F}"/>
</file>

<file path=customXml/itemProps4.xml><?xml version="1.0" encoding="utf-8"?>
<ds:datastoreItem xmlns:ds="http://schemas.openxmlformats.org/officeDocument/2006/customXml" ds:itemID="{547E117C-72A1-4258-B9CA-7EEDEE1E9B2B}"/>
</file>

<file path=docProps/app.xml><?xml version="1.0" encoding="utf-8"?>
<Properties xmlns="http://schemas.openxmlformats.org/officeDocument/2006/extended-properties" xmlns:vt="http://schemas.openxmlformats.org/officeDocument/2006/docPropsVTypes">
  <Template/>
  <TotalTime>57517</TotalTime>
  <Words>1343</Words>
  <Application>Microsoft Office PowerPoint</Application>
  <PresentationFormat>On-screen Show (4:3)</PresentationFormat>
  <Paragraphs>141</Paragraphs>
  <Slides>21</Slides>
  <Notes>10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SIMS INDY CONFERENCE 2014</vt:lpstr>
      <vt:lpstr>Interventions</vt:lpstr>
      <vt:lpstr>What are Interventions?</vt:lpstr>
      <vt:lpstr>How do Interventions relate to SIMS?</vt:lpstr>
      <vt:lpstr>What will the new Interventions Module do?</vt:lpstr>
      <vt:lpstr>PowerPoint Presentation</vt:lpstr>
      <vt:lpstr>What does SIMS Interventions do?</vt:lpstr>
      <vt:lpstr>Key parts of SIMS Interventions</vt:lpstr>
      <vt:lpstr>PowerPoint Presentation</vt:lpstr>
      <vt:lpstr>Plan Intervention</vt:lpstr>
      <vt:lpstr>Plan Intervention</vt:lpstr>
      <vt:lpstr>Plan Intervention</vt:lpstr>
      <vt:lpstr>PowerPoint Presentation</vt:lpstr>
      <vt:lpstr>Run Intervention</vt:lpstr>
      <vt:lpstr>Run Intervention</vt:lpstr>
      <vt:lpstr>PowerPoint Presentation</vt:lpstr>
      <vt:lpstr>Key reports</vt:lpstr>
      <vt:lpstr>Interventions in Assessment Manager</vt:lpstr>
      <vt:lpstr>Interventions in Reporting Dictionary</vt:lpstr>
      <vt:lpstr>School Intervention Report</vt:lpstr>
      <vt:lpstr>Intervention Outcome Analysis</vt:lpstr>
      <vt:lpstr>PowerPoint Presentation</vt:lpstr>
    </vt:vector>
  </TitlesOfParts>
  <Company>Capita group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Interventions Benefits</dc:title>
  <dc:creator>Elaine Odlin</dc:creator>
  <cp:lastModifiedBy>Crawford, Lucy (CCS)</cp:lastModifiedBy>
  <cp:revision>2421</cp:revision>
  <cp:lastPrinted>2012-07-31T11:40:34Z</cp:lastPrinted>
  <dcterms:created xsi:type="dcterms:W3CDTF">2006-01-17T10:00:01Z</dcterms:created>
  <dcterms:modified xsi:type="dcterms:W3CDTF">2016-09-27T11:31:37Z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0x010100A6BAD720E5409A40BEA33F8F45A6670B</vt:lpwstr>
  </property>
  <property fmtid="{D5CDD505-2E9C-101B-9397-08002B2CF9AE}" pid="3" name="_Published">
    <vt:lpwstr>false</vt:lpwstr>
  </property>
  <property fmtid="{D5CDD505-2E9C-101B-9397-08002B2CF9AE}" pid="4" name="_Authorised">
    <vt:lpwstr>false</vt:lpwstr>
  </property>
  <property fmtid="{D5CDD505-2E9C-101B-9397-08002B2CF9AE}" pid="5" name="_Owner">
    <vt:lpwstr>sitecore\nicholss40</vt:lpwstr>
  </property>
  <property fmtid="{D5CDD505-2E9C-101B-9397-08002B2CF9AE}" pid="6" name="_NotifyGroup">
    <vt:lpwstr>false</vt:lpwstr>
  </property>
  <property fmtid="{D5CDD505-2E9C-101B-9397-08002B2CF9AE}" pid="7" name="_ContentReviewDate">
    <vt:lpwstr>2013-01-31T12:55:00+00:00</vt:lpwstr>
  </property>
  <property fmtid="{D5CDD505-2E9C-101B-9397-08002B2CF9AE}" pid="8" name="_dlc_DocIdItemGuid">
    <vt:lpwstr>6eda3206-e7e7-4f9d-b311-1aa6406bd900</vt:lpwstr>
  </property>
  <property fmtid="{D5CDD505-2E9C-101B-9397-08002B2CF9AE}" pid="9" name="f7370ad9c04b46f3a97f93672d5a7c84">
    <vt:lpwstr>SIMS|7d2a07e0-03df-4fbb-9b1e-e38bc60a3e2f</vt:lpwstr>
  </property>
  <property fmtid="{D5CDD505-2E9C-101B-9397-08002B2CF9AE}" pid="10" name="Classification">
    <vt:lpwstr>9;#SIMS|7d2a07e0-03df-4fbb-9b1e-e38bc60a3e2f</vt:lpwstr>
  </property>
  <property fmtid="{D5CDD505-2E9C-101B-9397-08002B2CF9AE}" pid="11" name="Start Date">
    <vt:filetime>2016-11-01T00:00:00Z</vt:filetime>
  </property>
  <property fmtid="{D5CDD505-2E9C-101B-9397-08002B2CF9AE}" pid="13" name="All PAGs">
    <vt:bool>false</vt:bool>
  </property>
  <property fmtid="{D5CDD505-2E9C-101B-9397-08002B2CF9AE}" pid="14" name="Other PAGs">
    <vt:lpwstr>;#Capita Staff;#</vt:lpwstr>
  </property>
  <property fmtid="{D5CDD505-2E9C-101B-9397-08002B2CF9AE}" pid="15" name="SIMS PAGs">
    <vt:lpwstr>;#Capita IBS;#SIMS Support Teams;#</vt:lpwstr>
  </property>
  <property fmtid="{D5CDD505-2E9C-101B-9397-08002B2CF9AE}" pid="16" name="TargetAudienceChanged">
    <vt:bool>false</vt:bool>
  </property>
  <property fmtid="{D5CDD505-2E9C-101B-9397-08002B2CF9AE}" pid="17" name="End Date">
    <vt:filetime>2018-11-01T00:00:00Z</vt:filetime>
  </property>
  <property fmtid="{D5CDD505-2E9C-101B-9397-08002B2CF9AE}" pid="18" name="Target Audience0">
    <vt:lpwstr>;#PAG Capita Staff;#</vt:lpwstr>
  </property>
</Properties>
</file>